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 showSpecialPlsOnTitleSld="0">
  <p:sldMasterIdLst>
    <p:sldMasterId id="214748365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19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idx="2" type="sldImg"/>
          </p:nvPr>
        </p:nvSpPr>
        <p:spPr>
          <a:xfrm>
            <a:off x="114319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114319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114319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114319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114319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114319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/>
        </p:nvSpPr>
        <p:spPr>
          <a:xfrm>
            <a:off x="3899255" y="8732684"/>
            <a:ext cx="2950500" cy="4112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urier New"/>
              <a:buNone/>
            </a:pPr>
            <a:fld id="{00000000-1234-1234-1234-123412341234}" type="slidenum">
              <a:rPr b="1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‹#›</a:t>
            </a:fld>
          </a:p>
        </p:txBody>
      </p:sp>
      <p:sp>
        <p:nvSpPr>
          <p:cNvPr id="141" name="Shape 141"/>
          <p:cNvSpPr/>
          <p:nvPr>
            <p:ph idx="2" type="sldImg"/>
          </p:nvPr>
        </p:nvSpPr>
        <p:spPr>
          <a:xfrm>
            <a:off x="2142619" y="719283"/>
            <a:ext cx="2563499" cy="33896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895949" y="4315703"/>
            <a:ext cx="5057999" cy="4109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/>
        </p:nvSpPr>
        <p:spPr>
          <a:xfrm>
            <a:off x="3899255" y="8732684"/>
            <a:ext cx="2950500" cy="4112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urier New"/>
              <a:buNone/>
            </a:pPr>
            <a:fld id="{00000000-1234-1234-1234-123412341234}" type="slidenum">
              <a:rPr b="1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‹#›</a:t>
            </a:fld>
          </a:p>
        </p:txBody>
      </p:sp>
      <p:sp>
        <p:nvSpPr>
          <p:cNvPr id="188" name="Shape 188"/>
          <p:cNvSpPr/>
          <p:nvPr>
            <p:ph idx="2" type="sldImg"/>
          </p:nvPr>
        </p:nvSpPr>
        <p:spPr>
          <a:xfrm>
            <a:off x="2142619" y="719283"/>
            <a:ext cx="2563499" cy="33896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895949" y="4315703"/>
            <a:ext cx="5057999" cy="4109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idx="1" type="body"/>
          </p:nvPr>
        </p:nvSpPr>
        <p:spPr>
          <a:xfrm>
            <a:off x="913324" y="4344320"/>
            <a:ext cx="5031299" cy="41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3" name="Shape 233"/>
          <p:cNvSpPr/>
          <p:nvPr>
            <p:ph idx="2" type="sldImg"/>
          </p:nvPr>
        </p:nvSpPr>
        <p:spPr>
          <a:xfrm>
            <a:off x="908495" y="682323"/>
            <a:ext cx="5042399" cy="34322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114319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idx="1" type="body"/>
          </p:nvPr>
        </p:nvSpPr>
        <p:spPr>
          <a:xfrm>
            <a:off x="913324" y="4344320"/>
            <a:ext cx="5031299" cy="41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7" name="Shape 247"/>
          <p:cNvSpPr/>
          <p:nvPr>
            <p:ph idx="2" type="sldImg"/>
          </p:nvPr>
        </p:nvSpPr>
        <p:spPr>
          <a:xfrm>
            <a:off x="908489" y="682323"/>
            <a:ext cx="5042399" cy="34322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idx="2" type="sldImg"/>
          </p:nvPr>
        </p:nvSpPr>
        <p:spPr>
          <a:xfrm>
            <a:off x="114319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idx="1" type="body"/>
          </p:nvPr>
        </p:nvSpPr>
        <p:spPr>
          <a:xfrm>
            <a:off x="913324" y="4344320"/>
            <a:ext cx="5031300" cy="41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5" name="Shape 255"/>
          <p:cNvSpPr/>
          <p:nvPr>
            <p:ph idx="2" type="sldImg"/>
          </p:nvPr>
        </p:nvSpPr>
        <p:spPr>
          <a:xfrm>
            <a:off x="908489" y="682323"/>
            <a:ext cx="5042400" cy="3432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idx="1" type="body"/>
          </p:nvPr>
        </p:nvSpPr>
        <p:spPr>
          <a:xfrm>
            <a:off x="913324" y="4344320"/>
            <a:ext cx="5031300" cy="41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5" name="Shape 265"/>
          <p:cNvSpPr/>
          <p:nvPr>
            <p:ph idx="2" type="sldImg"/>
          </p:nvPr>
        </p:nvSpPr>
        <p:spPr>
          <a:xfrm>
            <a:off x="908489" y="682323"/>
            <a:ext cx="5042400" cy="3432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idx="1" type="body"/>
          </p:nvPr>
        </p:nvSpPr>
        <p:spPr>
          <a:xfrm>
            <a:off x="913324" y="4344320"/>
            <a:ext cx="5031299" cy="41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6" name="Shape 276"/>
          <p:cNvSpPr/>
          <p:nvPr>
            <p:ph idx="2" type="sldImg"/>
          </p:nvPr>
        </p:nvSpPr>
        <p:spPr>
          <a:xfrm>
            <a:off x="908489" y="682323"/>
            <a:ext cx="5042399" cy="34322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idx="1" type="body"/>
          </p:nvPr>
        </p:nvSpPr>
        <p:spPr>
          <a:xfrm>
            <a:off x="913324" y="4344320"/>
            <a:ext cx="5031299" cy="41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1" name="Shape 291"/>
          <p:cNvSpPr/>
          <p:nvPr>
            <p:ph idx="2" type="sldImg"/>
          </p:nvPr>
        </p:nvSpPr>
        <p:spPr>
          <a:xfrm>
            <a:off x="908489" y="682323"/>
            <a:ext cx="5042399" cy="34322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idx="1" type="body"/>
          </p:nvPr>
        </p:nvSpPr>
        <p:spPr>
          <a:xfrm>
            <a:off x="913324" y="4344320"/>
            <a:ext cx="5031299" cy="41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1" name="Shape 301"/>
          <p:cNvSpPr/>
          <p:nvPr>
            <p:ph idx="2" type="sldImg"/>
          </p:nvPr>
        </p:nvSpPr>
        <p:spPr>
          <a:xfrm>
            <a:off x="908489" y="682323"/>
            <a:ext cx="5042399" cy="34322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idx="1" type="body"/>
          </p:nvPr>
        </p:nvSpPr>
        <p:spPr>
          <a:xfrm>
            <a:off x="913324" y="4344320"/>
            <a:ext cx="5031299" cy="41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9" name="Shape 309"/>
          <p:cNvSpPr/>
          <p:nvPr>
            <p:ph idx="2" type="sldImg"/>
          </p:nvPr>
        </p:nvSpPr>
        <p:spPr>
          <a:xfrm>
            <a:off x="908489" y="682323"/>
            <a:ext cx="5042399" cy="34322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idx="1" type="body"/>
          </p:nvPr>
        </p:nvSpPr>
        <p:spPr>
          <a:xfrm>
            <a:off x="913324" y="4344320"/>
            <a:ext cx="5031299" cy="41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5" name="Shape 335"/>
          <p:cNvSpPr/>
          <p:nvPr>
            <p:ph idx="2" type="sldImg"/>
          </p:nvPr>
        </p:nvSpPr>
        <p:spPr>
          <a:xfrm>
            <a:off x="908489" y="682323"/>
            <a:ext cx="5042399" cy="34322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>
            <p:ph idx="1" type="body"/>
          </p:nvPr>
        </p:nvSpPr>
        <p:spPr>
          <a:xfrm>
            <a:off x="913324" y="4344320"/>
            <a:ext cx="5031299" cy="41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5" name="Shape 365"/>
          <p:cNvSpPr/>
          <p:nvPr>
            <p:ph idx="2" type="sldImg"/>
          </p:nvPr>
        </p:nvSpPr>
        <p:spPr>
          <a:xfrm>
            <a:off x="908489" y="682323"/>
            <a:ext cx="5042399" cy="34322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idx="1" type="body"/>
          </p:nvPr>
        </p:nvSpPr>
        <p:spPr>
          <a:xfrm>
            <a:off x="913324" y="4344320"/>
            <a:ext cx="5031299" cy="41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8" name="Shape 388"/>
          <p:cNvSpPr/>
          <p:nvPr>
            <p:ph idx="2" type="sldImg"/>
          </p:nvPr>
        </p:nvSpPr>
        <p:spPr>
          <a:xfrm>
            <a:off x="908489" y="682323"/>
            <a:ext cx="5042399" cy="34322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idx="1" type="body"/>
          </p:nvPr>
        </p:nvSpPr>
        <p:spPr>
          <a:xfrm>
            <a:off x="913324" y="4344320"/>
            <a:ext cx="5031299" cy="41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5" name="Shape 395"/>
          <p:cNvSpPr/>
          <p:nvPr>
            <p:ph idx="2" type="sldImg"/>
          </p:nvPr>
        </p:nvSpPr>
        <p:spPr>
          <a:xfrm>
            <a:off x="908489" y="682323"/>
            <a:ext cx="5042399" cy="34322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1143207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>
            <p:ph idx="1" type="body"/>
          </p:nvPr>
        </p:nvSpPr>
        <p:spPr>
          <a:xfrm>
            <a:off x="913324" y="4344320"/>
            <a:ext cx="5031299" cy="41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7" name="Shape 417"/>
          <p:cNvSpPr/>
          <p:nvPr>
            <p:ph idx="2" type="sldImg"/>
          </p:nvPr>
        </p:nvSpPr>
        <p:spPr>
          <a:xfrm>
            <a:off x="908489" y="682323"/>
            <a:ext cx="5042399" cy="34322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/>
          <p:nvPr>
            <p:ph idx="1" type="body"/>
          </p:nvPr>
        </p:nvSpPr>
        <p:spPr>
          <a:xfrm>
            <a:off x="913324" y="4344320"/>
            <a:ext cx="5031299" cy="41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5" name="Shape 445"/>
          <p:cNvSpPr/>
          <p:nvPr>
            <p:ph idx="2" type="sldImg"/>
          </p:nvPr>
        </p:nvSpPr>
        <p:spPr>
          <a:xfrm>
            <a:off x="908489" y="682323"/>
            <a:ext cx="5042399" cy="34322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/>
          <p:nvPr>
            <p:ph idx="1" type="body"/>
          </p:nvPr>
        </p:nvSpPr>
        <p:spPr>
          <a:xfrm>
            <a:off x="913324" y="4344320"/>
            <a:ext cx="5031299" cy="41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4" name="Shape 474"/>
          <p:cNvSpPr/>
          <p:nvPr>
            <p:ph idx="2" type="sldImg"/>
          </p:nvPr>
        </p:nvSpPr>
        <p:spPr>
          <a:xfrm>
            <a:off x="908489" y="682323"/>
            <a:ext cx="5042399" cy="34322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/>
          <p:nvPr>
            <p:ph idx="1" type="body"/>
          </p:nvPr>
        </p:nvSpPr>
        <p:spPr>
          <a:xfrm>
            <a:off x="913324" y="4344320"/>
            <a:ext cx="5031299" cy="41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8" name="Shape 508"/>
          <p:cNvSpPr/>
          <p:nvPr>
            <p:ph idx="2" type="sldImg"/>
          </p:nvPr>
        </p:nvSpPr>
        <p:spPr>
          <a:xfrm>
            <a:off x="908489" y="682323"/>
            <a:ext cx="5042399" cy="34322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/>
          <p:nvPr>
            <p:ph idx="2" type="sldImg"/>
          </p:nvPr>
        </p:nvSpPr>
        <p:spPr>
          <a:xfrm>
            <a:off x="114319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Shape 5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/>
          <p:nvPr>
            <p:ph idx="2" type="sldImg"/>
          </p:nvPr>
        </p:nvSpPr>
        <p:spPr>
          <a:xfrm>
            <a:off x="114319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Shape 5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/>
          <p:nvPr>
            <p:ph idx="2" type="sldImg"/>
          </p:nvPr>
        </p:nvSpPr>
        <p:spPr>
          <a:xfrm>
            <a:off x="114319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Shape 5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/>
          <p:nvPr>
            <p:ph idx="2" type="sldImg"/>
          </p:nvPr>
        </p:nvSpPr>
        <p:spPr>
          <a:xfrm>
            <a:off x="114319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Shape 5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/>
          <p:nvPr>
            <p:ph idx="2" type="sldImg"/>
          </p:nvPr>
        </p:nvSpPr>
        <p:spPr>
          <a:xfrm>
            <a:off x="114319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Shape 5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/>
          <p:nvPr>
            <p:ph idx="2" type="sldImg"/>
          </p:nvPr>
        </p:nvSpPr>
        <p:spPr>
          <a:xfrm>
            <a:off x="114319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Shape 5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1143207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/>
          <p:nvPr>
            <p:ph idx="2" type="sldImg"/>
          </p:nvPr>
        </p:nvSpPr>
        <p:spPr>
          <a:xfrm>
            <a:off x="114319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/>
          <p:nvPr>
            <p:ph idx="2" type="sldImg"/>
          </p:nvPr>
        </p:nvSpPr>
        <p:spPr>
          <a:xfrm>
            <a:off x="114319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Shape 5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/>
          <p:nvPr>
            <p:ph idx="1" type="body"/>
          </p:nvPr>
        </p:nvSpPr>
        <p:spPr>
          <a:xfrm>
            <a:off x="685479" y="4343911"/>
            <a:ext cx="54870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9" name="Shape 589"/>
          <p:cNvSpPr/>
          <p:nvPr>
            <p:ph idx="2" type="sldImg"/>
          </p:nvPr>
        </p:nvSpPr>
        <p:spPr>
          <a:xfrm>
            <a:off x="924103" y="685726"/>
            <a:ext cx="5009700" cy="34287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 txBox="1"/>
          <p:nvPr>
            <p:ph idx="1" type="body"/>
          </p:nvPr>
        </p:nvSpPr>
        <p:spPr>
          <a:xfrm>
            <a:off x="685479" y="4343911"/>
            <a:ext cx="54870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6" name="Shape 636"/>
          <p:cNvSpPr/>
          <p:nvPr>
            <p:ph idx="2" type="sldImg"/>
          </p:nvPr>
        </p:nvSpPr>
        <p:spPr>
          <a:xfrm>
            <a:off x="924103" y="685726"/>
            <a:ext cx="5009700" cy="34287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 txBox="1"/>
          <p:nvPr>
            <p:ph idx="1" type="body"/>
          </p:nvPr>
        </p:nvSpPr>
        <p:spPr>
          <a:xfrm>
            <a:off x="685479" y="4343911"/>
            <a:ext cx="54870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5" name="Shape 645"/>
          <p:cNvSpPr/>
          <p:nvPr>
            <p:ph idx="2" type="sldImg"/>
          </p:nvPr>
        </p:nvSpPr>
        <p:spPr>
          <a:xfrm>
            <a:off x="924103" y="685726"/>
            <a:ext cx="5009700" cy="34287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/>
          <p:nvPr>
            <p:ph idx="2" type="sldImg"/>
          </p:nvPr>
        </p:nvSpPr>
        <p:spPr>
          <a:xfrm>
            <a:off x="114319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Shape 6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/>
          <p:nvPr>
            <p:ph idx="2" type="sldImg"/>
          </p:nvPr>
        </p:nvSpPr>
        <p:spPr>
          <a:xfrm>
            <a:off x="114319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Shape 6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 txBox="1"/>
          <p:nvPr>
            <p:ph idx="1" type="body"/>
          </p:nvPr>
        </p:nvSpPr>
        <p:spPr>
          <a:xfrm>
            <a:off x="685475" y="4343694"/>
            <a:ext cx="5487300" cy="41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8" name="Shape 668"/>
          <p:cNvSpPr/>
          <p:nvPr>
            <p:ph idx="2" type="sldImg"/>
          </p:nvPr>
        </p:nvSpPr>
        <p:spPr>
          <a:xfrm>
            <a:off x="913967" y="686389"/>
            <a:ext cx="50301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/>
          <p:nvPr>
            <p:ph idx="2" type="sldImg"/>
          </p:nvPr>
        </p:nvSpPr>
        <p:spPr>
          <a:xfrm>
            <a:off x="913967" y="686389"/>
            <a:ext cx="50301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685" name="Shape 685"/>
          <p:cNvSpPr txBox="1"/>
          <p:nvPr>
            <p:ph idx="1" type="body"/>
          </p:nvPr>
        </p:nvSpPr>
        <p:spPr>
          <a:xfrm>
            <a:off x="685475" y="4343694"/>
            <a:ext cx="5487300" cy="4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/>
          <p:nvPr>
            <p:ph idx="2" type="sldImg"/>
          </p:nvPr>
        </p:nvSpPr>
        <p:spPr>
          <a:xfrm>
            <a:off x="913967" y="686389"/>
            <a:ext cx="50301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704" name="Shape 704"/>
          <p:cNvSpPr txBox="1"/>
          <p:nvPr>
            <p:ph idx="1" type="body"/>
          </p:nvPr>
        </p:nvSpPr>
        <p:spPr>
          <a:xfrm>
            <a:off x="685475" y="4343694"/>
            <a:ext cx="5487300" cy="4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1143207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 txBox="1"/>
          <p:nvPr>
            <p:ph idx="1" type="body"/>
          </p:nvPr>
        </p:nvSpPr>
        <p:spPr>
          <a:xfrm>
            <a:off x="685475" y="4343694"/>
            <a:ext cx="5487300" cy="41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9" name="Shape 729"/>
          <p:cNvSpPr/>
          <p:nvPr>
            <p:ph idx="2" type="sldImg"/>
          </p:nvPr>
        </p:nvSpPr>
        <p:spPr>
          <a:xfrm>
            <a:off x="913967" y="686389"/>
            <a:ext cx="50301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 txBox="1"/>
          <p:nvPr>
            <p:ph idx="1" type="body"/>
          </p:nvPr>
        </p:nvSpPr>
        <p:spPr>
          <a:xfrm>
            <a:off x="685475" y="4343694"/>
            <a:ext cx="5487300" cy="41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0" name="Shape 740"/>
          <p:cNvSpPr/>
          <p:nvPr>
            <p:ph idx="2" type="sldImg"/>
          </p:nvPr>
        </p:nvSpPr>
        <p:spPr>
          <a:xfrm>
            <a:off x="913967" y="686389"/>
            <a:ext cx="50301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/>
          <p:nvPr>
            <p:ph idx="2" type="sldImg"/>
          </p:nvPr>
        </p:nvSpPr>
        <p:spPr>
          <a:xfrm>
            <a:off x="913967" y="686389"/>
            <a:ext cx="50301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747" name="Shape 747"/>
          <p:cNvSpPr txBox="1"/>
          <p:nvPr>
            <p:ph idx="1" type="body"/>
          </p:nvPr>
        </p:nvSpPr>
        <p:spPr>
          <a:xfrm>
            <a:off x="685475" y="4343694"/>
            <a:ext cx="5487300" cy="4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 txBox="1"/>
          <p:nvPr>
            <p:ph idx="1" type="body"/>
          </p:nvPr>
        </p:nvSpPr>
        <p:spPr>
          <a:xfrm>
            <a:off x="685475" y="4343694"/>
            <a:ext cx="5487300" cy="41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7" name="Shape 757"/>
          <p:cNvSpPr/>
          <p:nvPr>
            <p:ph idx="2" type="sldImg"/>
          </p:nvPr>
        </p:nvSpPr>
        <p:spPr>
          <a:xfrm>
            <a:off x="913967" y="686389"/>
            <a:ext cx="50301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/>
          <p:nvPr>
            <p:ph idx="2" type="sldImg"/>
          </p:nvPr>
        </p:nvSpPr>
        <p:spPr>
          <a:xfrm>
            <a:off x="913967" y="686389"/>
            <a:ext cx="50301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774" name="Shape 774"/>
          <p:cNvSpPr txBox="1"/>
          <p:nvPr>
            <p:ph idx="1" type="body"/>
          </p:nvPr>
        </p:nvSpPr>
        <p:spPr>
          <a:xfrm>
            <a:off x="685475" y="4343694"/>
            <a:ext cx="5487300" cy="4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Shape 792"/>
          <p:cNvSpPr txBox="1"/>
          <p:nvPr>
            <p:ph idx="1" type="body"/>
          </p:nvPr>
        </p:nvSpPr>
        <p:spPr>
          <a:xfrm>
            <a:off x="685475" y="4343694"/>
            <a:ext cx="5487300" cy="4113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3" name="Shape 793"/>
          <p:cNvSpPr/>
          <p:nvPr>
            <p:ph idx="2" type="sldImg"/>
          </p:nvPr>
        </p:nvSpPr>
        <p:spPr>
          <a:xfrm>
            <a:off x="913967" y="686389"/>
            <a:ext cx="50300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Shape 817"/>
          <p:cNvSpPr txBox="1"/>
          <p:nvPr>
            <p:ph idx="1" type="body"/>
          </p:nvPr>
        </p:nvSpPr>
        <p:spPr>
          <a:xfrm>
            <a:off x="685475" y="4343694"/>
            <a:ext cx="5487300" cy="4113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8" name="Shape 818"/>
          <p:cNvSpPr/>
          <p:nvPr>
            <p:ph idx="2" type="sldImg"/>
          </p:nvPr>
        </p:nvSpPr>
        <p:spPr>
          <a:xfrm>
            <a:off x="913967" y="686389"/>
            <a:ext cx="50300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Shape 844"/>
          <p:cNvSpPr/>
          <p:nvPr>
            <p:ph idx="2" type="sldImg"/>
          </p:nvPr>
        </p:nvSpPr>
        <p:spPr>
          <a:xfrm>
            <a:off x="114319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Shape 8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/>
          <p:nvPr>
            <p:ph idx="2" type="sldImg"/>
          </p:nvPr>
        </p:nvSpPr>
        <p:spPr>
          <a:xfrm>
            <a:off x="1143207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Shape 8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/>
          <p:nvPr>
            <p:ph idx="2" type="sldImg"/>
          </p:nvPr>
        </p:nvSpPr>
        <p:spPr>
          <a:xfrm>
            <a:off x="1143207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Shape 8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1143207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/>
          <p:nvPr>
            <p:ph idx="2" type="sldImg"/>
          </p:nvPr>
        </p:nvSpPr>
        <p:spPr>
          <a:xfrm>
            <a:off x="1143207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Shape 8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/>
          <p:nvPr>
            <p:ph idx="2" type="sldImg"/>
          </p:nvPr>
        </p:nvSpPr>
        <p:spPr>
          <a:xfrm>
            <a:off x="1143207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Shape 8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Shape 886"/>
          <p:cNvSpPr/>
          <p:nvPr>
            <p:ph idx="2" type="sldImg"/>
          </p:nvPr>
        </p:nvSpPr>
        <p:spPr>
          <a:xfrm>
            <a:off x="114319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Shape 8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Shape 892"/>
          <p:cNvSpPr/>
          <p:nvPr>
            <p:ph idx="2" type="sldImg"/>
          </p:nvPr>
        </p:nvSpPr>
        <p:spPr>
          <a:xfrm>
            <a:off x="114319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Shape 8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1143207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114319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114319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6910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" name="Shape 11"/>
          <p:cNvCxnSpPr/>
          <p:nvPr/>
        </p:nvCxnSpPr>
        <p:spPr>
          <a:xfrm>
            <a:off x="0" y="4662139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900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" name="Shape 12"/>
          <p:cNvSpPr txBox="1"/>
          <p:nvPr>
            <p:ph type="ctrTitle"/>
          </p:nvPr>
        </p:nvSpPr>
        <p:spPr>
          <a:xfrm>
            <a:off x="685800" y="2490375"/>
            <a:ext cx="7772400" cy="2198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7200"/>
            </a:lvl1pPr>
            <a:lvl2pPr lvl="1" rtl="0">
              <a:spcBef>
                <a:spcPts val="0"/>
              </a:spcBef>
              <a:buSzPct val="100000"/>
              <a:defRPr sz="7200"/>
            </a:lvl2pPr>
            <a:lvl3pPr lvl="2" rtl="0">
              <a:spcBef>
                <a:spcPts val="0"/>
              </a:spcBef>
              <a:buSzPct val="100000"/>
              <a:defRPr sz="7200"/>
            </a:lvl3pPr>
            <a:lvl4pPr lvl="3" rtl="0">
              <a:spcBef>
                <a:spcPts val="0"/>
              </a:spcBef>
              <a:buSzPct val="100000"/>
              <a:defRPr sz="7200"/>
            </a:lvl4pPr>
            <a:lvl5pPr lvl="4" rtl="0">
              <a:spcBef>
                <a:spcPts val="0"/>
              </a:spcBef>
              <a:buSzPct val="100000"/>
              <a:defRPr sz="7200"/>
            </a:lvl5pPr>
            <a:lvl6pPr lvl="5" rtl="0">
              <a:spcBef>
                <a:spcPts val="0"/>
              </a:spcBef>
              <a:buSzPct val="100000"/>
              <a:defRPr sz="7200"/>
            </a:lvl6pPr>
            <a:lvl7pPr lvl="6" rtl="0">
              <a:spcBef>
                <a:spcPts val="0"/>
              </a:spcBef>
              <a:buSzPct val="100000"/>
              <a:defRPr sz="7200"/>
            </a:lvl7pPr>
            <a:lvl8pPr lvl="7" rtl="0">
              <a:spcBef>
                <a:spcPts val="0"/>
              </a:spcBef>
              <a:buSzPct val="100000"/>
              <a:defRPr sz="7200"/>
            </a:lvl8pPr>
            <a:lvl9pPr lvl="8" rtl="0">
              <a:spcBef>
                <a:spcPts val="0"/>
              </a:spcBef>
              <a:buSzPct val="100000"/>
              <a:defRPr sz="72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685800" y="4836035"/>
            <a:ext cx="7772400" cy="10322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56791" y="6333134"/>
            <a:ext cx="548699" cy="5243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0"/>
            <a:ext cx="9144000" cy="1533299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7" name="Shape 17"/>
          <p:cNvCxnSpPr/>
          <p:nvPr/>
        </p:nvCxnSpPr>
        <p:spPr>
          <a:xfrm>
            <a:off x="0" y="1503833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900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" name="Shape 18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556791" y="6333134"/>
            <a:ext cx="548699" cy="5243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0" y="0"/>
            <a:ext cx="9144000" cy="15332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3" name="Shape 23"/>
          <p:cNvCxnSpPr/>
          <p:nvPr/>
        </p:nvCxnSpPr>
        <p:spPr>
          <a:xfrm>
            <a:off x="0" y="1503833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900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" name="Shape 24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556791" y="6333134"/>
            <a:ext cx="548699" cy="5243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/>
        </p:nvSpPr>
        <p:spPr>
          <a:xfrm>
            <a:off x="0" y="0"/>
            <a:ext cx="9144000" cy="1533299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0" name="Shape 30"/>
          <p:cNvCxnSpPr/>
          <p:nvPr/>
        </p:nvCxnSpPr>
        <p:spPr>
          <a:xfrm>
            <a:off x="0" y="1503833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900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" name="Shape 31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556791" y="6333134"/>
            <a:ext cx="548699" cy="5243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idx="1" type="body"/>
          </p:nvPr>
        </p:nvSpPr>
        <p:spPr>
          <a:xfrm>
            <a:off x="457200" y="5875079"/>
            <a:ext cx="8229600" cy="69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35" name="Shape 35"/>
          <p:cNvSpPr/>
          <p:nvPr/>
        </p:nvSpPr>
        <p:spPr>
          <a:xfrm>
            <a:off x="4274" y="0"/>
            <a:ext cx="9144000" cy="58752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6" name="Shape 36"/>
          <p:cNvCxnSpPr/>
          <p:nvPr/>
        </p:nvCxnSpPr>
        <p:spPr>
          <a:xfrm>
            <a:off x="0" y="5845828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900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" name="Shape 37"/>
          <p:cNvSpPr txBox="1"/>
          <p:nvPr>
            <p:ph idx="12" type="sldNum"/>
          </p:nvPr>
        </p:nvSpPr>
        <p:spPr>
          <a:xfrm>
            <a:off x="8556791" y="6333134"/>
            <a:ext cx="548699" cy="5243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chemeClr val="dk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idx="12" type="sldNum"/>
          </p:nvPr>
        </p:nvSpPr>
        <p:spPr>
          <a:xfrm>
            <a:off x="8556791" y="6333134"/>
            <a:ext cx="548699" cy="5243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152400" y="0"/>
            <a:ext cx="8839199" cy="11432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 b="1" sz="4400">
                <a:solidFill>
                  <a:srgbClr val="0000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defRPr b="1" sz="4400">
                <a:solidFill>
                  <a:srgbClr val="0000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defRPr b="1" sz="4400">
                <a:solidFill>
                  <a:srgbClr val="0000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defRPr b="1" sz="4400">
                <a:solidFill>
                  <a:srgbClr val="0000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defRPr b="1" sz="4400">
                <a:solidFill>
                  <a:srgbClr val="0000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 b="1" sz="4400">
                <a:solidFill>
                  <a:srgbClr val="0000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 b="1" sz="4400">
                <a:solidFill>
                  <a:srgbClr val="0000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 b="1" sz="4400">
                <a:solidFill>
                  <a:srgbClr val="0000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 b="1" sz="4400">
                <a:solidFill>
                  <a:srgbClr val="0000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685800" y="16002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Font typeface="Comic Sans MS"/>
              <a:buChar char="•"/>
              <a:defRPr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-133350" lvl="1" marL="74295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Font typeface="Comic Sans MS"/>
              <a:buChar char="–"/>
              <a:defRPr sz="24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-101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Comic Sans MS"/>
              <a:buChar char="•"/>
              <a:defRPr sz="20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-114300" lvl="3" marL="16002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Comic Sans MS"/>
              <a:buChar char="–"/>
              <a:defRPr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-114300" lvl="4" marL="2057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Comic Sans MS"/>
              <a:buChar char="•"/>
              <a:defRPr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-114300" lvl="5" marL="2514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Comic Sans MS"/>
              <a:buChar char="•"/>
              <a:defRPr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-114300" lvl="6" marL="2971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Comic Sans MS"/>
              <a:buChar char="•"/>
              <a:defRPr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-114300" lvl="7" marL="3429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Comic Sans MS"/>
              <a:buChar char="•"/>
              <a:defRPr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-114300" lvl="8" marL="38862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Comic Sans MS"/>
              <a:buChar char="•"/>
              <a:defRPr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56791" y="6333134"/>
            <a:ext cx="548699" cy="524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jpg"/><Relationship Id="rId4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15.png"/><Relationship Id="rId5" Type="http://schemas.openxmlformats.org/officeDocument/2006/relationships/image" Target="../media/image22.png"/><Relationship Id="rId6" Type="http://schemas.openxmlformats.org/officeDocument/2006/relationships/image" Target="../media/image19.png"/><Relationship Id="rId7" Type="http://schemas.openxmlformats.org/officeDocument/2006/relationships/image" Target="../media/image23.png"/><Relationship Id="rId8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21.png"/><Relationship Id="rId13" Type="http://schemas.openxmlformats.org/officeDocument/2006/relationships/image" Target="../media/image32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Relationship Id="rId14" Type="http://schemas.openxmlformats.org/officeDocument/2006/relationships/image" Target="../media/image38.png"/><Relationship Id="rId5" Type="http://schemas.openxmlformats.org/officeDocument/2006/relationships/image" Target="../media/image29.png"/><Relationship Id="rId6" Type="http://schemas.openxmlformats.org/officeDocument/2006/relationships/image" Target="../media/image28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0.png"/><Relationship Id="rId6" Type="http://schemas.openxmlformats.org/officeDocument/2006/relationships/image" Target="../media/image30.png"/><Relationship Id="rId7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33.png"/><Relationship Id="rId7" Type="http://schemas.openxmlformats.org/officeDocument/2006/relationships/image" Target="../media/image31.png"/><Relationship Id="rId8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33.png"/><Relationship Id="rId7" Type="http://schemas.openxmlformats.org/officeDocument/2006/relationships/image" Target="../media/image31.png"/><Relationship Id="rId8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9" Type="http://schemas.openxmlformats.org/officeDocument/2006/relationships/image" Target="../media/image39.png"/><Relationship Id="rId5" Type="http://schemas.openxmlformats.org/officeDocument/2006/relationships/image" Target="../media/image23.png"/><Relationship Id="rId6" Type="http://schemas.openxmlformats.org/officeDocument/2006/relationships/image" Target="../media/image33.png"/><Relationship Id="rId7" Type="http://schemas.openxmlformats.org/officeDocument/2006/relationships/image" Target="../media/image31.png"/><Relationship Id="rId8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www.saedsayad.com/decision_tree_reg.htm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3.png"/><Relationship Id="rId4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1.png"/><Relationship Id="rId4" Type="http://schemas.openxmlformats.org/officeDocument/2006/relationships/hyperlink" Target="http://www-stat.stanford.edu/~hastie/Papers/ESLII.pdf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7.png"/><Relationship Id="rId4" Type="http://schemas.openxmlformats.org/officeDocument/2006/relationships/image" Target="../media/image4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7.png"/><Relationship Id="rId4" Type="http://schemas.openxmlformats.org/officeDocument/2006/relationships/image" Target="../media/image4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ctrTitle"/>
          </p:nvPr>
        </p:nvSpPr>
        <p:spPr>
          <a:xfrm>
            <a:off x="685800" y="2490375"/>
            <a:ext cx="7772400" cy="2198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/>
              <a:t>Hands-on Machine Learning with Spark</a:t>
            </a:r>
          </a:p>
        </p:txBody>
      </p:sp>
      <p:sp>
        <p:nvSpPr>
          <p:cNvPr id="48" name="Shape 48"/>
          <p:cNvSpPr txBox="1"/>
          <p:nvPr>
            <p:ph idx="1" type="subTitle"/>
          </p:nvPr>
        </p:nvSpPr>
        <p:spPr>
          <a:xfrm>
            <a:off x="685800" y="5217035"/>
            <a:ext cx="7772400" cy="1032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Yushu Yao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UC Berkeley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 txBox="1"/>
          <p:nvPr>
            <p:ph idx="12" type="sldNum"/>
          </p:nvPr>
        </p:nvSpPr>
        <p:spPr>
          <a:xfrm>
            <a:off x="8556791" y="6333134"/>
            <a:ext cx="548700" cy="524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11" name="Shape 111"/>
          <p:cNvPicPr preferRelativeResize="0"/>
          <p:nvPr/>
        </p:nvPicPr>
        <p:blipFill rotWithShape="1">
          <a:blip r:embed="rId3">
            <a:alphaModFix/>
          </a:blip>
          <a:srcRect b="16746" l="17308" r="17936" t="17116"/>
          <a:stretch/>
        </p:blipFill>
        <p:spPr>
          <a:xfrm>
            <a:off x="1695050" y="1797600"/>
            <a:ext cx="5080924" cy="4535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" name="Shape 117"/>
          <p:cNvSpPr txBox="1"/>
          <p:nvPr>
            <p:ph idx="12" type="sldNum"/>
          </p:nvPr>
        </p:nvSpPr>
        <p:spPr>
          <a:xfrm>
            <a:off x="8556791" y="6333134"/>
            <a:ext cx="548700" cy="524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18" name="Shape 118"/>
          <p:cNvPicPr preferRelativeResize="0"/>
          <p:nvPr/>
        </p:nvPicPr>
        <p:blipFill rotWithShape="1">
          <a:blip r:embed="rId3">
            <a:alphaModFix/>
          </a:blip>
          <a:srcRect b="14403" l="14591" r="15390" t="16382"/>
          <a:stretch/>
        </p:blipFill>
        <p:spPr>
          <a:xfrm>
            <a:off x="1365727" y="1822948"/>
            <a:ext cx="6082831" cy="451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" name="Shape 124"/>
          <p:cNvSpPr txBox="1"/>
          <p:nvPr>
            <p:ph idx="12" type="sldNum"/>
          </p:nvPr>
        </p:nvSpPr>
        <p:spPr>
          <a:xfrm>
            <a:off x="8556791" y="6333134"/>
            <a:ext cx="548700" cy="524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 b="0" l="12761" r="12522" t="0"/>
          <a:stretch/>
        </p:blipFill>
        <p:spPr>
          <a:xfrm>
            <a:off x="1484874" y="1669475"/>
            <a:ext cx="5497523" cy="499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" name="Shape 131"/>
          <p:cNvSpPr txBox="1"/>
          <p:nvPr>
            <p:ph idx="12" type="sldNum"/>
          </p:nvPr>
        </p:nvSpPr>
        <p:spPr>
          <a:xfrm>
            <a:off x="8556791" y="6333134"/>
            <a:ext cx="548700" cy="524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50" y="1813745"/>
            <a:ext cx="9144002" cy="4123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idx="4294967295" type="title"/>
          </p:nvPr>
        </p:nvSpPr>
        <p:spPr>
          <a:xfrm>
            <a:off x="479600" y="4515825"/>
            <a:ext cx="7311600" cy="1143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/>
              <a:t>Decision Tree</a:t>
            </a:r>
          </a:p>
        </p:txBody>
      </p:sp>
      <p:sp>
        <p:nvSpPr>
          <p:cNvPr id="138" name="Shape 138"/>
          <p:cNvSpPr txBox="1"/>
          <p:nvPr>
            <p:ph idx="12" type="sldNum"/>
          </p:nvPr>
        </p:nvSpPr>
        <p:spPr>
          <a:xfrm>
            <a:off x="8556791" y="6333134"/>
            <a:ext cx="548699" cy="5243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 Simpler Classification Tree</a:t>
            </a:r>
          </a:p>
        </p:txBody>
      </p:sp>
      <p:grpSp>
        <p:nvGrpSpPr>
          <p:cNvPr id="145" name="Shape 145"/>
          <p:cNvGrpSpPr/>
          <p:nvPr/>
        </p:nvGrpSpPr>
        <p:grpSpPr>
          <a:xfrm>
            <a:off x="298942" y="2095500"/>
            <a:ext cx="8546145" cy="3454499"/>
            <a:chOff x="279400" y="647700"/>
            <a:chExt cx="8546999" cy="3454499"/>
          </a:xfrm>
        </p:grpSpPr>
        <p:grpSp>
          <p:nvGrpSpPr>
            <p:cNvPr id="146" name="Shape 146"/>
            <p:cNvGrpSpPr/>
            <p:nvPr/>
          </p:nvGrpSpPr>
          <p:grpSpPr>
            <a:xfrm>
              <a:off x="304800" y="1371600"/>
              <a:ext cx="3886199" cy="2682900"/>
              <a:chOff x="304800" y="609600"/>
              <a:chExt cx="3886199" cy="2682900"/>
            </a:xfrm>
          </p:grpSpPr>
          <p:sp>
            <p:nvSpPr>
              <p:cNvPr id="147" name="Shape 147"/>
              <p:cNvSpPr txBox="1"/>
              <p:nvPr/>
            </p:nvSpPr>
            <p:spPr>
              <a:xfrm>
                <a:off x="762000" y="990600"/>
                <a:ext cx="3124199" cy="1828800"/>
              </a:xfrm>
              <a:prstGeom prst="rect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6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cxnSp>
            <p:nvCxnSpPr>
              <p:cNvPr id="148" name="Shape 148"/>
              <p:cNvCxnSpPr/>
              <p:nvPr/>
            </p:nvCxnSpPr>
            <p:spPr>
              <a:xfrm>
                <a:off x="762000" y="1752600"/>
                <a:ext cx="3124199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cxnSp>
            <p:nvCxnSpPr>
              <p:cNvPr id="149" name="Shape 149"/>
              <p:cNvCxnSpPr/>
              <p:nvPr/>
            </p:nvCxnSpPr>
            <p:spPr>
              <a:xfrm>
                <a:off x="1676400" y="1752600"/>
                <a:ext cx="0" cy="1066799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cxnSp>
            <p:nvCxnSpPr>
              <p:cNvPr id="150" name="Shape 150"/>
              <p:cNvCxnSpPr/>
              <p:nvPr/>
            </p:nvCxnSpPr>
            <p:spPr>
              <a:xfrm rot="10800000">
                <a:off x="761999" y="2286000"/>
                <a:ext cx="914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sp>
            <p:nvSpPr>
              <p:cNvPr id="151" name="Shape 151"/>
              <p:cNvSpPr txBox="1"/>
              <p:nvPr/>
            </p:nvSpPr>
            <p:spPr>
              <a:xfrm>
                <a:off x="1066800" y="2286000"/>
                <a:ext cx="311099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Times New Roman"/>
                  <a:buNone/>
                </a:pPr>
                <a:r>
                  <a:rPr b="1" i="0" lang="en" sz="20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2</a:t>
                </a:r>
              </a:p>
            </p:txBody>
          </p:sp>
          <p:sp>
            <p:nvSpPr>
              <p:cNvPr id="152" name="Shape 152"/>
              <p:cNvSpPr txBox="1"/>
              <p:nvPr/>
            </p:nvSpPr>
            <p:spPr>
              <a:xfrm>
                <a:off x="2203450" y="1219200"/>
                <a:ext cx="311099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Times New Roman"/>
                  <a:buNone/>
                </a:pPr>
                <a:r>
                  <a:rPr b="1" i="0" lang="en" sz="20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0</a:t>
                </a:r>
              </a:p>
            </p:txBody>
          </p:sp>
          <p:sp>
            <p:nvSpPr>
              <p:cNvPr id="153" name="Shape 153"/>
              <p:cNvSpPr txBox="1"/>
              <p:nvPr/>
            </p:nvSpPr>
            <p:spPr>
              <a:xfrm>
                <a:off x="2514600" y="2209800"/>
                <a:ext cx="311099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Times New Roman"/>
                  <a:buNone/>
                </a:pPr>
                <a:r>
                  <a:rPr b="1" i="0" lang="en" sz="20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2</a:t>
                </a:r>
              </a:p>
            </p:txBody>
          </p:sp>
          <p:sp>
            <p:nvSpPr>
              <p:cNvPr id="154" name="Shape 154"/>
              <p:cNvSpPr txBox="1"/>
              <p:nvPr/>
            </p:nvSpPr>
            <p:spPr>
              <a:xfrm>
                <a:off x="1066800" y="1828800"/>
                <a:ext cx="320699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Times New Roman"/>
                  <a:buNone/>
                </a:pPr>
                <a:r>
                  <a:rPr b="1" i="0" lang="en" sz="20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</a:t>
                </a:r>
              </a:p>
            </p:txBody>
          </p:sp>
          <p:sp>
            <p:nvSpPr>
              <p:cNvPr id="155" name="Shape 155"/>
              <p:cNvSpPr txBox="1"/>
              <p:nvPr/>
            </p:nvSpPr>
            <p:spPr>
              <a:xfrm>
                <a:off x="1524000" y="2819400"/>
                <a:ext cx="336599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Times New Roman"/>
                  <a:buNone/>
                </a:pPr>
                <a:r>
                  <a:rPr b="0" i="0" lang="en" sz="20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3</a:t>
                </a:r>
              </a:p>
            </p:txBody>
          </p:sp>
          <p:sp>
            <p:nvSpPr>
              <p:cNvPr id="156" name="Shape 156"/>
              <p:cNvSpPr txBox="1"/>
              <p:nvPr/>
            </p:nvSpPr>
            <p:spPr>
              <a:xfrm>
                <a:off x="381000" y="1524000"/>
                <a:ext cx="311099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Times New Roman"/>
                  <a:buNone/>
                </a:pPr>
                <a:r>
                  <a:rPr b="0" i="0" lang="en" sz="20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4</a:t>
                </a:r>
              </a:p>
            </p:txBody>
          </p:sp>
          <p:sp>
            <p:nvSpPr>
              <p:cNvPr id="157" name="Shape 157"/>
              <p:cNvSpPr txBox="1"/>
              <p:nvPr/>
            </p:nvSpPr>
            <p:spPr>
              <a:xfrm>
                <a:off x="381000" y="2057400"/>
                <a:ext cx="311099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Times New Roman"/>
                  <a:buNone/>
                </a:pPr>
                <a:r>
                  <a:rPr b="0" i="0" lang="en" sz="20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2</a:t>
                </a:r>
              </a:p>
            </p:txBody>
          </p:sp>
          <p:cxnSp>
            <p:nvCxnSpPr>
              <p:cNvPr id="158" name="Shape 158"/>
              <p:cNvCxnSpPr/>
              <p:nvPr/>
            </p:nvCxnSpPr>
            <p:spPr>
              <a:xfrm>
                <a:off x="3657600" y="2819400"/>
                <a:ext cx="533399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/>
                <a:headEnd len="med" w="med" type="none"/>
                <a:tailEnd len="lg" w="lg" type="triangle"/>
              </a:ln>
            </p:spPr>
          </p:cxnSp>
          <p:cxnSp>
            <p:nvCxnSpPr>
              <p:cNvPr id="159" name="Shape 159"/>
              <p:cNvCxnSpPr/>
              <p:nvPr/>
            </p:nvCxnSpPr>
            <p:spPr>
              <a:xfrm rot="10800000">
                <a:off x="762000" y="609600"/>
                <a:ext cx="0" cy="685799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miter/>
                <a:headEnd len="med" w="med" type="none"/>
                <a:tailEnd len="lg" w="lg" type="triangle"/>
              </a:ln>
            </p:spPr>
          </p:cxnSp>
          <p:sp>
            <p:nvSpPr>
              <p:cNvPr id="160" name="Shape 160"/>
              <p:cNvSpPr txBox="1"/>
              <p:nvPr/>
            </p:nvSpPr>
            <p:spPr>
              <a:xfrm>
                <a:off x="3657600" y="2895600"/>
                <a:ext cx="3810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Times New Roman"/>
                  <a:buNone/>
                </a:pPr>
                <a:r>
                  <a:rPr b="0" i="0" lang="en" sz="20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X</a:t>
                </a:r>
              </a:p>
            </p:txBody>
          </p:sp>
          <p:sp>
            <p:nvSpPr>
              <p:cNvPr id="161" name="Shape 161"/>
              <p:cNvSpPr txBox="1"/>
              <p:nvPr/>
            </p:nvSpPr>
            <p:spPr>
              <a:xfrm>
                <a:off x="304800" y="609600"/>
                <a:ext cx="336599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Times New Roman"/>
                  <a:buNone/>
                </a:pPr>
                <a:r>
                  <a:rPr b="0" i="0" lang="en" sz="20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Y</a:t>
                </a:r>
              </a:p>
            </p:txBody>
          </p:sp>
        </p:grpSp>
        <p:grpSp>
          <p:nvGrpSpPr>
            <p:cNvPr id="162" name="Shape 162"/>
            <p:cNvGrpSpPr/>
            <p:nvPr/>
          </p:nvGrpSpPr>
          <p:grpSpPr>
            <a:xfrm>
              <a:off x="5029317" y="1371577"/>
              <a:ext cx="3657683" cy="2473348"/>
              <a:chOff x="5029200" y="609600"/>
              <a:chExt cx="3581400" cy="2735400"/>
            </a:xfrm>
          </p:grpSpPr>
          <p:grpSp>
            <p:nvGrpSpPr>
              <p:cNvPr id="163" name="Shape 163"/>
              <p:cNvGrpSpPr/>
              <p:nvPr/>
            </p:nvGrpSpPr>
            <p:grpSpPr>
              <a:xfrm>
                <a:off x="6781800" y="609600"/>
                <a:ext cx="1676399" cy="762000"/>
                <a:chOff x="6781800" y="609600"/>
                <a:chExt cx="1676399" cy="762000"/>
              </a:xfrm>
            </p:grpSpPr>
            <p:cxnSp>
              <p:nvCxnSpPr>
                <p:cNvPr id="164" name="Shape 164"/>
                <p:cNvCxnSpPr/>
                <p:nvPr/>
              </p:nvCxnSpPr>
              <p:spPr>
                <a:xfrm flipH="1">
                  <a:off x="6781800" y="914400"/>
                  <a:ext cx="533399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miter/>
                  <a:headEnd len="med" w="med" type="none"/>
                  <a:tailEnd len="lg" w="lg" type="triangle"/>
                </a:ln>
              </p:spPr>
            </p:cxnSp>
            <p:sp>
              <p:nvSpPr>
                <p:cNvPr id="165" name="Shape 165"/>
                <p:cNvSpPr txBox="1"/>
                <p:nvPr/>
              </p:nvSpPr>
              <p:spPr>
                <a:xfrm>
                  <a:off x="7313611" y="609600"/>
                  <a:ext cx="611100" cy="4382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Times New Roman"/>
                    <a:buNone/>
                  </a:pPr>
                  <a:r>
                    <a:rPr b="0" i="0" lang="en" sz="1600" u="none" cap="none" strike="noStrik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Y&lt;</a:t>
                  </a:r>
                  <a:r>
                    <a:rPr b="0" i="0" lang="en" sz="2000" u="none" cap="none" strike="noStrik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4</a:t>
                  </a:r>
                </a:p>
              </p:txBody>
            </p:sp>
            <p:sp>
              <p:nvSpPr>
                <p:cNvPr id="166" name="Shape 166"/>
                <p:cNvSpPr/>
                <p:nvPr/>
              </p:nvSpPr>
              <p:spPr>
                <a:xfrm>
                  <a:off x="7239000" y="609600"/>
                  <a:ext cx="685799" cy="381000"/>
                </a:xfrm>
                <a:prstGeom prst="ellipse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16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endParaRPr>
                </a:p>
              </p:txBody>
            </p:sp>
            <p:cxnSp>
              <p:nvCxnSpPr>
                <p:cNvPr id="167" name="Shape 167"/>
                <p:cNvCxnSpPr/>
                <p:nvPr/>
              </p:nvCxnSpPr>
              <p:spPr>
                <a:xfrm>
                  <a:off x="7848600" y="914400"/>
                  <a:ext cx="609599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miter/>
                  <a:headEnd len="med" w="med" type="none"/>
                  <a:tailEnd len="lg" w="lg" type="triangle"/>
                </a:ln>
              </p:spPr>
            </p:cxnSp>
          </p:grpSp>
          <p:grpSp>
            <p:nvGrpSpPr>
              <p:cNvPr id="168" name="Shape 168"/>
              <p:cNvGrpSpPr/>
              <p:nvPr/>
            </p:nvGrpSpPr>
            <p:grpSpPr>
              <a:xfrm>
                <a:off x="5943600" y="1371600"/>
                <a:ext cx="1676399" cy="762000"/>
                <a:chOff x="6781800" y="609600"/>
                <a:chExt cx="1676399" cy="762000"/>
              </a:xfrm>
            </p:grpSpPr>
            <p:cxnSp>
              <p:nvCxnSpPr>
                <p:cNvPr id="169" name="Shape 169"/>
                <p:cNvCxnSpPr/>
                <p:nvPr/>
              </p:nvCxnSpPr>
              <p:spPr>
                <a:xfrm flipH="1">
                  <a:off x="6781800" y="914400"/>
                  <a:ext cx="533399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miter/>
                  <a:headEnd len="med" w="med" type="none"/>
                  <a:tailEnd len="lg" w="lg" type="triangle"/>
                </a:ln>
              </p:spPr>
            </p:cxnSp>
            <p:sp>
              <p:nvSpPr>
                <p:cNvPr id="170" name="Shape 170"/>
                <p:cNvSpPr txBox="1"/>
                <p:nvPr/>
              </p:nvSpPr>
              <p:spPr>
                <a:xfrm>
                  <a:off x="7315200" y="609600"/>
                  <a:ext cx="609599" cy="4382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Times New Roman"/>
                    <a:buNone/>
                  </a:pPr>
                  <a:r>
                    <a:rPr b="0" i="0" lang="en" sz="1600" u="none" cap="none" strike="noStrik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X&lt;</a:t>
                  </a:r>
                  <a:r>
                    <a:rPr b="0" i="0" lang="en" sz="2000" u="none" cap="none" strike="noStrik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3</a:t>
                  </a:r>
                </a:p>
              </p:txBody>
            </p:sp>
            <p:sp>
              <p:nvSpPr>
                <p:cNvPr id="171" name="Shape 171"/>
                <p:cNvSpPr/>
                <p:nvPr/>
              </p:nvSpPr>
              <p:spPr>
                <a:xfrm>
                  <a:off x="7239000" y="609600"/>
                  <a:ext cx="685799" cy="381000"/>
                </a:xfrm>
                <a:prstGeom prst="ellipse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16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endParaRPr>
                </a:p>
              </p:txBody>
            </p:sp>
            <p:cxnSp>
              <p:nvCxnSpPr>
                <p:cNvPr id="172" name="Shape 172"/>
                <p:cNvCxnSpPr/>
                <p:nvPr/>
              </p:nvCxnSpPr>
              <p:spPr>
                <a:xfrm>
                  <a:off x="7848600" y="914400"/>
                  <a:ext cx="609599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miter/>
                  <a:headEnd len="med" w="med" type="none"/>
                  <a:tailEnd len="lg" w="lg" type="triangle"/>
                </a:ln>
              </p:spPr>
            </p:cxnSp>
          </p:grpSp>
          <p:sp>
            <p:nvSpPr>
              <p:cNvPr id="173" name="Shape 173"/>
              <p:cNvSpPr txBox="1"/>
              <p:nvPr/>
            </p:nvSpPr>
            <p:spPr>
              <a:xfrm>
                <a:off x="8229600" y="1371600"/>
                <a:ext cx="381000" cy="4494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Times New Roman"/>
                  <a:buNone/>
                </a:pPr>
                <a:r>
                  <a:rPr b="0" i="0" lang="en" sz="20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0</a:t>
                </a:r>
              </a:p>
            </p:txBody>
          </p:sp>
          <p:sp>
            <p:nvSpPr>
              <p:cNvPr id="174" name="Shape 174"/>
              <p:cNvSpPr txBox="1"/>
              <p:nvPr/>
            </p:nvSpPr>
            <p:spPr>
              <a:xfrm>
                <a:off x="7391400" y="2133600"/>
                <a:ext cx="381000" cy="4494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Times New Roman"/>
                  <a:buNone/>
                </a:pPr>
                <a:r>
                  <a:rPr b="0" i="0" lang="en" sz="20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2</a:t>
                </a:r>
              </a:p>
            </p:txBody>
          </p:sp>
          <p:grpSp>
            <p:nvGrpSpPr>
              <p:cNvPr id="175" name="Shape 175"/>
              <p:cNvGrpSpPr/>
              <p:nvPr/>
            </p:nvGrpSpPr>
            <p:grpSpPr>
              <a:xfrm>
                <a:off x="5181600" y="2133600"/>
                <a:ext cx="1676399" cy="762000"/>
                <a:chOff x="6781800" y="609600"/>
                <a:chExt cx="1676399" cy="762000"/>
              </a:xfrm>
            </p:grpSpPr>
            <p:cxnSp>
              <p:nvCxnSpPr>
                <p:cNvPr id="176" name="Shape 176"/>
                <p:cNvCxnSpPr/>
                <p:nvPr/>
              </p:nvCxnSpPr>
              <p:spPr>
                <a:xfrm flipH="1">
                  <a:off x="6781800" y="914400"/>
                  <a:ext cx="533399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miter/>
                  <a:headEnd len="med" w="med" type="none"/>
                  <a:tailEnd len="lg" w="lg" type="triangle"/>
                </a:ln>
              </p:spPr>
            </p:cxnSp>
            <p:sp>
              <p:nvSpPr>
                <p:cNvPr id="177" name="Shape 177"/>
                <p:cNvSpPr txBox="1"/>
                <p:nvPr/>
              </p:nvSpPr>
              <p:spPr>
                <a:xfrm>
                  <a:off x="7315200" y="609600"/>
                  <a:ext cx="611100" cy="4382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Times New Roman"/>
                    <a:buNone/>
                  </a:pPr>
                  <a:r>
                    <a:rPr b="0" i="0" lang="en" sz="1600" u="none" cap="none" strike="noStrik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Y&lt;</a:t>
                  </a:r>
                  <a:r>
                    <a:rPr b="0" i="0" lang="en" sz="2000" u="none" cap="none" strike="noStrik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2</a:t>
                  </a:r>
                </a:p>
              </p:txBody>
            </p:sp>
            <p:sp>
              <p:nvSpPr>
                <p:cNvPr id="178" name="Shape 178"/>
                <p:cNvSpPr/>
                <p:nvPr/>
              </p:nvSpPr>
              <p:spPr>
                <a:xfrm>
                  <a:off x="7239000" y="609600"/>
                  <a:ext cx="685799" cy="381000"/>
                </a:xfrm>
                <a:prstGeom prst="ellipse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16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endParaRPr>
                </a:p>
              </p:txBody>
            </p:sp>
            <p:cxnSp>
              <p:nvCxnSpPr>
                <p:cNvPr id="179" name="Shape 179"/>
                <p:cNvCxnSpPr/>
                <p:nvPr/>
              </p:nvCxnSpPr>
              <p:spPr>
                <a:xfrm>
                  <a:off x="7848600" y="914400"/>
                  <a:ext cx="609599" cy="45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miter/>
                  <a:headEnd len="med" w="med" type="none"/>
                  <a:tailEnd len="lg" w="lg" type="triangle"/>
                </a:ln>
              </p:spPr>
            </p:cxnSp>
          </p:grpSp>
          <p:sp>
            <p:nvSpPr>
              <p:cNvPr id="180" name="Shape 180"/>
              <p:cNvSpPr txBox="1"/>
              <p:nvPr/>
            </p:nvSpPr>
            <p:spPr>
              <a:xfrm>
                <a:off x="6629400" y="2895600"/>
                <a:ext cx="381000" cy="4494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Times New Roman"/>
                  <a:buNone/>
                </a:pPr>
                <a:r>
                  <a:rPr b="0" i="0" lang="en" sz="20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</a:t>
                </a:r>
              </a:p>
            </p:txBody>
          </p:sp>
          <p:sp>
            <p:nvSpPr>
              <p:cNvPr id="181" name="Shape 181"/>
              <p:cNvSpPr txBox="1"/>
              <p:nvPr/>
            </p:nvSpPr>
            <p:spPr>
              <a:xfrm>
                <a:off x="5029200" y="2895600"/>
                <a:ext cx="381000" cy="4494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Times New Roman"/>
                  <a:buNone/>
                </a:pPr>
                <a:r>
                  <a:rPr b="0" i="0" lang="en" sz="20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2</a:t>
                </a:r>
              </a:p>
            </p:txBody>
          </p:sp>
        </p:grpSp>
        <p:sp>
          <p:nvSpPr>
            <p:cNvPr id="182" name="Shape 182"/>
            <p:cNvSpPr txBox="1"/>
            <p:nvPr/>
          </p:nvSpPr>
          <p:spPr>
            <a:xfrm>
              <a:off x="1054100" y="901700"/>
              <a:ext cx="25908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CC00"/>
                </a:buClr>
                <a:buSzPct val="25000"/>
                <a:buFont typeface="Comic Sans MS"/>
                <a:buNone/>
              </a:pPr>
              <a:r>
                <a:rPr b="0" i="0" lang="en" sz="2400" u="none" cap="none" strike="noStrike">
                  <a:solidFill>
                    <a:srgbClr val="00CC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Function f(X,Y)</a:t>
              </a:r>
            </a:p>
          </p:txBody>
        </p:sp>
        <p:sp>
          <p:nvSpPr>
            <p:cNvPr id="183" name="Shape 183"/>
            <p:cNvSpPr txBox="1"/>
            <p:nvPr/>
          </p:nvSpPr>
          <p:spPr>
            <a:xfrm>
              <a:off x="5143500" y="876300"/>
              <a:ext cx="30480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CC00"/>
                </a:buClr>
                <a:buSzPct val="25000"/>
                <a:buFont typeface="Comic Sans MS"/>
                <a:buNone/>
              </a:pPr>
              <a:r>
                <a:rPr b="0" i="0" lang="en" sz="2400" u="none" cap="none" strike="noStrike">
                  <a:solidFill>
                    <a:srgbClr val="00CC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Tree form of f(X,Y)</a:t>
              </a:r>
            </a:p>
          </p:txBody>
        </p:sp>
        <p:sp>
          <p:nvSpPr>
            <p:cNvPr id="184" name="Shape 184"/>
            <p:cNvSpPr txBox="1"/>
            <p:nvPr/>
          </p:nvSpPr>
          <p:spPr>
            <a:xfrm>
              <a:off x="279400" y="647700"/>
              <a:ext cx="8546999" cy="3454499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sp>
        <p:nvSpPr>
          <p:cNvPr id="185" name="Shape 185"/>
          <p:cNvSpPr txBox="1"/>
          <p:nvPr>
            <p:ph idx="12" type="sldNum"/>
          </p:nvPr>
        </p:nvSpPr>
        <p:spPr>
          <a:xfrm>
            <a:off x="8556791" y="6333134"/>
            <a:ext cx="548699" cy="5243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/>
        </p:nvSpPr>
        <p:spPr>
          <a:xfrm>
            <a:off x="1355480" y="323850"/>
            <a:ext cx="184799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2" name="Shape 192"/>
          <p:cNvSpPr txBox="1"/>
          <p:nvPr/>
        </p:nvSpPr>
        <p:spPr>
          <a:xfrm>
            <a:off x="762000" y="4328700"/>
            <a:ext cx="7848599" cy="20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•"/>
            </a:pPr>
            <a:r>
              <a:rPr b="0" i="0" lang="en" sz="2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Fit a tree model to data.</a:t>
            </a:r>
          </a:p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•"/>
            </a:pPr>
            <a:r>
              <a:rPr b="0" i="0" lang="en" sz="2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Recursive Partitioning Algorithm.</a:t>
            </a:r>
          </a:p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•"/>
            </a:pPr>
            <a:r>
              <a:rPr b="0" i="0" lang="en" sz="2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At each node we perform a split: we chose a variable X and a value t that minimizes a criteria.</a:t>
            </a:r>
          </a:p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•"/>
            </a:pPr>
            <a:r>
              <a:rPr b="0" i="0" lang="en" sz="2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The split: L = {X &lt; t}  ;  R = { X ≥t}</a:t>
            </a:r>
          </a:p>
        </p:txBody>
      </p:sp>
      <p:grpSp>
        <p:nvGrpSpPr>
          <p:cNvPr id="193" name="Shape 193"/>
          <p:cNvGrpSpPr/>
          <p:nvPr/>
        </p:nvGrpSpPr>
        <p:grpSpPr>
          <a:xfrm>
            <a:off x="304800" y="1371600"/>
            <a:ext cx="3886199" cy="2682900"/>
            <a:chOff x="304800" y="609600"/>
            <a:chExt cx="3886199" cy="2682900"/>
          </a:xfrm>
        </p:grpSpPr>
        <p:sp>
          <p:nvSpPr>
            <p:cNvPr id="194" name="Shape 194"/>
            <p:cNvSpPr txBox="1"/>
            <p:nvPr/>
          </p:nvSpPr>
          <p:spPr>
            <a:xfrm>
              <a:off x="762000" y="990600"/>
              <a:ext cx="3124199" cy="1828800"/>
            </a:xfrm>
            <a:prstGeom prst="rect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cxnSp>
          <p:nvCxnSpPr>
            <p:cNvPr id="195" name="Shape 195"/>
            <p:cNvCxnSpPr/>
            <p:nvPr/>
          </p:nvCxnSpPr>
          <p:spPr>
            <a:xfrm>
              <a:off x="762000" y="1752600"/>
              <a:ext cx="3124199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196" name="Shape 196"/>
            <p:cNvCxnSpPr/>
            <p:nvPr/>
          </p:nvCxnSpPr>
          <p:spPr>
            <a:xfrm>
              <a:off x="1676400" y="1752600"/>
              <a:ext cx="0" cy="1066799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197" name="Shape 197"/>
            <p:cNvCxnSpPr/>
            <p:nvPr/>
          </p:nvCxnSpPr>
          <p:spPr>
            <a:xfrm rot="10800000">
              <a:off x="761999" y="2286000"/>
              <a:ext cx="914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198" name="Shape 198"/>
            <p:cNvSpPr txBox="1"/>
            <p:nvPr/>
          </p:nvSpPr>
          <p:spPr>
            <a:xfrm>
              <a:off x="1066800" y="2286000"/>
              <a:ext cx="311099" cy="39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Times New Roman"/>
                <a:buNone/>
              </a:pPr>
              <a:r>
                <a:rPr b="1" i="0" lang="en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</a:t>
              </a:r>
            </a:p>
          </p:txBody>
        </p:sp>
        <p:sp>
          <p:nvSpPr>
            <p:cNvPr id="199" name="Shape 199"/>
            <p:cNvSpPr txBox="1"/>
            <p:nvPr/>
          </p:nvSpPr>
          <p:spPr>
            <a:xfrm>
              <a:off x="2203450" y="1219200"/>
              <a:ext cx="311099" cy="39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Times New Roman"/>
                <a:buNone/>
              </a:pPr>
              <a:r>
                <a:rPr b="1" i="0" lang="en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</a:t>
              </a:r>
            </a:p>
          </p:txBody>
        </p:sp>
        <p:sp>
          <p:nvSpPr>
            <p:cNvPr id="200" name="Shape 200"/>
            <p:cNvSpPr txBox="1"/>
            <p:nvPr/>
          </p:nvSpPr>
          <p:spPr>
            <a:xfrm>
              <a:off x="2514600" y="2209800"/>
              <a:ext cx="311099" cy="39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Times New Roman"/>
                <a:buNone/>
              </a:pPr>
              <a:r>
                <a:rPr b="1" i="0" lang="en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</a:p>
          </p:txBody>
        </p:sp>
        <p:sp>
          <p:nvSpPr>
            <p:cNvPr id="201" name="Shape 201"/>
            <p:cNvSpPr txBox="1"/>
            <p:nvPr/>
          </p:nvSpPr>
          <p:spPr>
            <a:xfrm>
              <a:off x="1066800" y="1828800"/>
              <a:ext cx="320699" cy="39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Times New Roman"/>
                <a:buNone/>
              </a:pPr>
              <a:r>
                <a:rPr b="1" i="0" lang="en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</a:p>
          </p:txBody>
        </p:sp>
        <p:sp>
          <p:nvSpPr>
            <p:cNvPr id="202" name="Shape 202"/>
            <p:cNvSpPr txBox="1"/>
            <p:nvPr/>
          </p:nvSpPr>
          <p:spPr>
            <a:xfrm>
              <a:off x="1524000" y="2819400"/>
              <a:ext cx="336599" cy="39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Times New Roman"/>
                <a:buNone/>
              </a:pPr>
              <a:r>
                <a:rPr b="0" i="0" lang="en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</a:p>
          </p:txBody>
        </p:sp>
        <p:sp>
          <p:nvSpPr>
            <p:cNvPr id="203" name="Shape 203"/>
            <p:cNvSpPr txBox="1"/>
            <p:nvPr/>
          </p:nvSpPr>
          <p:spPr>
            <a:xfrm>
              <a:off x="381000" y="1524000"/>
              <a:ext cx="311099" cy="39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Times New Roman"/>
                <a:buNone/>
              </a:pPr>
              <a:r>
                <a:rPr b="0" i="0" lang="en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</a:p>
          </p:txBody>
        </p:sp>
        <p:sp>
          <p:nvSpPr>
            <p:cNvPr id="204" name="Shape 204"/>
            <p:cNvSpPr txBox="1"/>
            <p:nvPr/>
          </p:nvSpPr>
          <p:spPr>
            <a:xfrm>
              <a:off x="381000" y="2057400"/>
              <a:ext cx="311099" cy="39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Times New Roman"/>
                <a:buNone/>
              </a:pPr>
              <a:r>
                <a:rPr b="0" i="0" lang="en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</a:p>
          </p:txBody>
        </p:sp>
        <p:cxnSp>
          <p:nvCxnSpPr>
            <p:cNvPr id="205" name="Shape 205"/>
            <p:cNvCxnSpPr/>
            <p:nvPr/>
          </p:nvCxnSpPr>
          <p:spPr>
            <a:xfrm>
              <a:off x="3657600" y="2819400"/>
              <a:ext cx="533399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lg" w="lg" type="triangle"/>
            </a:ln>
          </p:spPr>
        </p:cxnSp>
        <p:cxnSp>
          <p:nvCxnSpPr>
            <p:cNvPr id="206" name="Shape 206"/>
            <p:cNvCxnSpPr/>
            <p:nvPr/>
          </p:nvCxnSpPr>
          <p:spPr>
            <a:xfrm rot="10800000">
              <a:off x="762000" y="609600"/>
              <a:ext cx="0" cy="685799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lg" w="lg" type="triangle"/>
            </a:ln>
          </p:spPr>
        </p:cxnSp>
        <p:sp>
          <p:nvSpPr>
            <p:cNvPr id="207" name="Shape 207"/>
            <p:cNvSpPr txBox="1"/>
            <p:nvPr/>
          </p:nvSpPr>
          <p:spPr>
            <a:xfrm>
              <a:off x="3657600" y="2895600"/>
              <a:ext cx="381000" cy="39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Times New Roman"/>
                <a:buNone/>
              </a:pPr>
              <a:r>
                <a:rPr b="0" i="0" lang="en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</a:p>
          </p:txBody>
        </p:sp>
        <p:sp>
          <p:nvSpPr>
            <p:cNvPr id="208" name="Shape 208"/>
            <p:cNvSpPr txBox="1"/>
            <p:nvPr/>
          </p:nvSpPr>
          <p:spPr>
            <a:xfrm>
              <a:off x="304800" y="609600"/>
              <a:ext cx="336599" cy="39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Times New Roman"/>
                <a:buNone/>
              </a:pPr>
              <a:r>
                <a:rPr b="0" i="0" lang="en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</a:t>
              </a:r>
            </a:p>
          </p:txBody>
        </p:sp>
      </p:grpSp>
      <p:grpSp>
        <p:nvGrpSpPr>
          <p:cNvPr id="209" name="Shape 209"/>
          <p:cNvGrpSpPr/>
          <p:nvPr/>
        </p:nvGrpSpPr>
        <p:grpSpPr>
          <a:xfrm>
            <a:off x="5029317" y="1371638"/>
            <a:ext cx="3657683" cy="2473622"/>
            <a:chOff x="5029200" y="609600"/>
            <a:chExt cx="3581400" cy="2735400"/>
          </a:xfrm>
        </p:grpSpPr>
        <p:grpSp>
          <p:nvGrpSpPr>
            <p:cNvPr id="210" name="Shape 210"/>
            <p:cNvGrpSpPr/>
            <p:nvPr/>
          </p:nvGrpSpPr>
          <p:grpSpPr>
            <a:xfrm>
              <a:off x="6781800" y="609600"/>
              <a:ext cx="1676399" cy="762000"/>
              <a:chOff x="6781800" y="609600"/>
              <a:chExt cx="1676399" cy="762000"/>
            </a:xfrm>
          </p:grpSpPr>
          <p:cxnSp>
            <p:nvCxnSpPr>
              <p:cNvPr id="211" name="Shape 211"/>
              <p:cNvCxnSpPr/>
              <p:nvPr/>
            </p:nvCxnSpPr>
            <p:spPr>
              <a:xfrm flipH="1">
                <a:off x="6781800" y="914400"/>
                <a:ext cx="533399" cy="45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lg" w="lg" type="triangle"/>
              </a:ln>
            </p:spPr>
          </p:cxnSp>
          <p:sp>
            <p:nvSpPr>
              <p:cNvPr id="212" name="Shape 212"/>
              <p:cNvSpPr txBox="1"/>
              <p:nvPr/>
            </p:nvSpPr>
            <p:spPr>
              <a:xfrm>
                <a:off x="7313611" y="609600"/>
                <a:ext cx="611100" cy="438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Times New Roman"/>
                  <a:buNone/>
                </a:pPr>
                <a:r>
                  <a:rPr b="0" i="0" lang="en" sz="16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Y&lt;</a:t>
                </a:r>
                <a:r>
                  <a:rPr b="0" i="0" lang="en" sz="20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4</a:t>
                </a:r>
              </a:p>
            </p:txBody>
          </p:sp>
          <p:sp>
            <p:nvSpPr>
              <p:cNvPr id="213" name="Shape 213"/>
              <p:cNvSpPr/>
              <p:nvPr/>
            </p:nvSpPr>
            <p:spPr>
              <a:xfrm>
                <a:off x="7239000" y="609600"/>
                <a:ext cx="685799" cy="381000"/>
              </a:xfrm>
              <a:prstGeom prst="ellipse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6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cxnSp>
            <p:nvCxnSpPr>
              <p:cNvPr id="214" name="Shape 214"/>
              <p:cNvCxnSpPr/>
              <p:nvPr/>
            </p:nvCxnSpPr>
            <p:spPr>
              <a:xfrm>
                <a:off x="7848600" y="914400"/>
                <a:ext cx="609599" cy="45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lg" w="lg" type="triangle"/>
              </a:ln>
            </p:spPr>
          </p:cxnSp>
        </p:grpSp>
        <p:grpSp>
          <p:nvGrpSpPr>
            <p:cNvPr id="215" name="Shape 215"/>
            <p:cNvGrpSpPr/>
            <p:nvPr/>
          </p:nvGrpSpPr>
          <p:grpSpPr>
            <a:xfrm>
              <a:off x="5943600" y="1371600"/>
              <a:ext cx="1676399" cy="762000"/>
              <a:chOff x="6781800" y="609600"/>
              <a:chExt cx="1676399" cy="762000"/>
            </a:xfrm>
          </p:grpSpPr>
          <p:cxnSp>
            <p:nvCxnSpPr>
              <p:cNvPr id="216" name="Shape 216"/>
              <p:cNvCxnSpPr/>
              <p:nvPr/>
            </p:nvCxnSpPr>
            <p:spPr>
              <a:xfrm flipH="1">
                <a:off x="6781800" y="914400"/>
                <a:ext cx="533399" cy="45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lg" w="lg" type="triangle"/>
              </a:ln>
            </p:spPr>
          </p:cxnSp>
          <p:sp>
            <p:nvSpPr>
              <p:cNvPr id="217" name="Shape 217"/>
              <p:cNvSpPr txBox="1"/>
              <p:nvPr/>
            </p:nvSpPr>
            <p:spPr>
              <a:xfrm>
                <a:off x="7315200" y="609600"/>
                <a:ext cx="609599" cy="438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Times New Roman"/>
                  <a:buNone/>
                </a:pPr>
                <a:r>
                  <a:rPr b="0" i="0" lang="en" sz="16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X&lt;</a:t>
                </a:r>
                <a:r>
                  <a:rPr b="0" i="0" lang="en" sz="20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3</a:t>
                </a:r>
              </a:p>
            </p:txBody>
          </p:sp>
          <p:sp>
            <p:nvSpPr>
              <p:cNvPr id="218" name="Shape 218"/>
              <p:cNvSpPr/>
              <p:nvPr/>
            </p:nvSpPr>
            <p:spPr>
              <a:xfrm>
                <a:off x="7239000" y="609600"/>
                <a:ext cx="685799" cy="381000"/>
              </a:xfrm>
              <a:prstGeom prst="ellipse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6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cxnSp>
            <p:nvCxnSpPr>
              <p:cNvPr id="219" name="Shape 219"/>
              <p:cNvCxnSpPr/>
              <p:nvPr/>
            </p:nvCxnSpPr>
            <p:spPr>
              <a:xfrm>
                <a:off x="7848600" y="914400"/>
                <a:ext cx="609599" cy="45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lg" w="lg" type="triangle"/>
              </a:ln>
            </p:spPr>
          </p:cxnSp>
        </p:grpSp>
        <p:sp>
          <p:nvSpPr>
            <p:cNvPr id="220" name="Shape 220"/>
            <p:cNvSpPr txBox="1"/>
            <p:nvPr/>
          </p:nvSpPr>
          <p:spPr>
            <a:xfrm>
              <a:off x="8229600" y="1371600"/>
              <a:ext cx="381000" cy="449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Times New Roman"/>
                <a:buNone/>
              </a:pPr>
              <a:r>
                <a:rPr b="0" i="0" lang="en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</a:t>
              </a:r>
            </a:p>
          </p:txBody>
        </p:sp>
        <p:sp>
          <p:nvSpPr>
            <p:cNvPr id="221" name="Shape 221"/>
            <p:cNvSpPr txBox="1"/>
            <p:nvPr/>
          </p:nvSpPr>
          <p:spPr>
            <a:xfrm>
              <a:off x="7391400" y="2133600"/>
              <a:ext cx="381000" cy="449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Times New Roman"/>
                <a:buNone/>
              </a:pPr>
              <a:r>
                <a:rPr b="0" i="0" lang="en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</a:p>
          </p:txBody>
        </p:sp>
        <p:grpSp>
          <p:nvGrpSpPr>
            <p:cNvPr id="222" name="Shape 222"/>
            <p:cNvGrpSpPr/>
            <p:nvPr/>
          </p:nvGrpSpPr>
          <p:grpSpPr>
            <a:xfrm>
              <a:off x="5181600" y="2133600"/>
              <a:ext cx="1676399" cy="762000"/>
              <a:chOff x="6781800" y="609600"/>
              <a:chExt cx="1676399" cy="762000"/>
            </a:xfrm>
          </p:grpSpPr>
          <p:cxnSp>
            <p:nvCxnSpPr>
              <p:cNvPr id="223" name="Shape 223"/>
              <p:cNvCxnSpPr/>
              <p:nvPr/>
            </p:nvCxnSpPr>
            <p:spPr>
              <a:xfrm flipH="1">
                <a:off x="6781800" y="914400"/>
                <a:ext cx="533399" cy="45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lg" w="lg" type="triangle"/>
              </a:ln>
            </p:spPr>
          </p:cxnSp>
          <p:sp>
            <p:nvSpPr>
              <p:cNvPr id="224" name="Shape 224"/>
              <p:cNvSpPr txBox="1"/>
              <p:nvPr/>
            </p:nvSpPr>
            <p:spPr>
              <a:xfrm>
                <a:off x="7315200" y="609600"/>
                <a:ext cx="611100" cy="438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Times New Roman"/>
                  <a:buNone/>
                </a:pPr>
                <a:r>
                  <a:rPr b="0" i="0" lang="en" sz="16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Y&lt;</a:t>
                </a:r>
                <a:r>
                  <a:rPr b="0" i="0" lang="en" sz="20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2</a:t>
                </a:r>
              </a:p>
            </p:txBody>
          </p:sp>
          <p:sp>
            <p:nvSpPr>
              <p:cNvPr id="225" name="Shape 225"/>
              <p:cNvSpPr/>
              <p:nvPr/>
            </p:nvSpPr>
            <p:spPr>
              <a:xfrm>
                <a:off x="7239000" y="609600"/>
                <a:ext cx="685799" cy="381000"/>
              </a:xfrm>
              <a:prstGeom prst="ellipse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6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cxnSp>
            <p:nvCxnSpPr>
              <p:cNvPr id="226" name="Shape 226"/>
              <p:cNvCxnSpPr/>
              <p:nvPr/>
            </p:nvCxnSpPr>
            <p:spPr>
              <a:xfrm>
                <a:off x="7848600" y="914400"/>
                <a:ext cx="609599" cy="45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lg" w="lg" type="triangle"/>
              </a:ln>
            </p:spPr>
          </p:cxnSp>
        </p:grpSp>
        <p:sp>
          <p:nvSpPr>
            <p:cNvPr id="227" name="Shape 227"/>
            <p:cNvSpPr txBox="1"/>
            <p:nvPr/>
          </p:nvSpPr>
          <p:spPr>
            <a:xfrm>
              <a:off x="6629400" y="2895600"/>
              <a:ext cx="381000" cy="449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Times New Roman"/>
                <a:buNone/>
              </a:pPr>
              <a:r>
                <a:rPr b="0" i="0" lang="en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</a:p>
          </p:txBody>
        </p:sp>
        <p:sp>
          <p:nvSpPr>
            <p:cNvPr id="228" name="Shape 228"/>
            <p:cNvSpPr txBox="1"/>
            <p:nvPr/>
          </p:nvSpPr>
          <p:spPr>
            <a:xfrm>
              <a:off x="5029200" y="2895600"/>
              <a:ext cx="381000" cy="449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Times New Roman"/>
                <a:buNone/>
              </a:pPr>
              <a:r>
                <a:rPr b="0" i="0" lang="en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</a:t>
              </a:r>
            </a:p>
          </p:txBody>
        </p:sp>
      </p:grpSp>
      <p:sp>
        <p:nvSpPr>
          <p:cNvPr id="229" name="Shape 229"/>
          <p:cNvSpPr txBox="1"/>
          <p:nvPr/>
        </p:nvSpPr>
        <p:spPr>
          <a:xfrm>
            <a:off x="914400" y="762000"/>
            <a:ext cx="259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25000"/>
              <a:buFont typeface="Comic Sans MS"/>
              <a:buNone/>
            </a:pPr>
            <a:r>
              <a:rPr b="0" i="0" lang="en" sz="2400" u="none" cap="none" strike="noStrike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Function f(X,Y)</a:t>
            </a:r>
          </a:p>
        </p:txBody>
      </p:sp>
      <p:sp>
        <p:nvSpPr>
          <p:cNvPr id="230" name="Shape 230"/>
          <p:cNvSpPr txBox="1"/>
          <p:nvPr/>
        </p:nvSpPr>
        <p:spPr>
          <a:xfrm>
            <a:off x="5410200" y="838200"/>
            <a:ext cx="3048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25000"/>
              <a:buFont typeface="Comic Sans MS"/>
              <a:buNone/>
            </a:pPr>
            <a:r>
              <a:rPr b="0" i="0" lang="en" sz="2400" u="none" cap="none" strike="noStrike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Tree form of f(X,Y)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rIns="92075" tIns="46025">
            <a:noAutofit/>
          </a:bodyPr>
          <a:lstStyle/>
          <a:p>
            <a:pPr indent="-342900" lvl="0" marL="342900" marR="0" rtl="0" algn="l">
              <a:lnSpc>
                <a:spcPct val="11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mic Sans MS"/>
              <a:buChar char="•"/>
            </a:pPr>
            <a:r>
              <a:rPr b="0" i="0" lang="en" sz="2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construct decision tree T from learning set S:</a:t>
            </a:r>
          </a:p>
          <a:p>
            <a:pPr indent="-285750" lvl="1" marL="742950" marR="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mic Sans MS"/>
              <a:buChar char="–"/>
            </a:pPr>
            <a:r>
              <a:rPr b="1" i="0" lang="en" sz="2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If</a:t>
            </a:r>
            <a:r>
              <a:rPr b="0" i="0" lang="en" sz="2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all examples in S belong to some class C </a:t>
            </a:r>
            <a:r>
              <a:rPr b="1" i="0" lang="en" sz="2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Then</a:t>
            </a:r>
            <a:br>
              <a:rPr b="0" i="0" lang="en" sz="2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b="0" i="0" lang="en" sz="2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make leaf labeled C</a:t>
            </a:r>
          </a:p>
          <a:p>
            <a:pPr indent="-285750" lvl="1" marL="742950" marR="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mic Sans MS"/>
              <a:buChar char="–"/>
            </a:pPr>
            <a:r>
              <a:rPr b="1" i="0" lang="en" sz="2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Otherwise</a:t>
            </a:r>
          </a:p>
          <a:p>
            <a:pPr indent="-228600" lvl="2" marL="11430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mic Sans MS"/>
              <a:buChar char="•"/>
            </a:pPr>
            <a:r>
              <a:rPr b="0" i="0" lang="en" sz="2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select the </a:t>
            </a: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0" i="0" lang="en" sz="2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most informative</a:t>
            </a: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b="0" i="0" lang="en" sz="2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attribute A</a:t>
            </a:r>
          </a:p>
          <a:p>
            <a:pPr indent="-228600" lvl="2" marL="11430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mic Sans MS"/>
              <a:buChar char="•"/>
            </a:pPr>
            <a:r>
              <a:rPr b="0" i="0" lang="en" sz="2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partition S according to A</a:t>
            </a: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r>
              <a:rPr b="0" i="0" lang="en" sz="2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 values</a:t>
            </a:r>
          </a:p>
          <a:p>
            <a:pPr indent="-228600" lvl="2" marL="11430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mic Sans MS"/>
              <a:buChar char="•"/>
            </a:pPr>
            <a:r>
              <a:rPr b="0" i="0" lang="en" sz="2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recursively construct subtrees T1, T2, ..., for the subsets of S</a:t>
            </a:r>
          </a:p>
        </p:txBody>
      </p:sp>
      <p:sp>
        <p:nvSpPr>
          <p:cNvPr id="236" name="Shape 236"/>
          <p:cNvSpPr txBox="1"/>
          <p:nvPr>
            <p:ph idx="12" type="sldNum"/>
          </p:nvPr>
        </p:nvSpPr>
        <p:spPr>
          <a:xfrm>
            <a:off x="8556791" y="6333134"/>
            <a:ext cx="548699" cy="5243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37" name="Shape 237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ID3 Algorithm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Most Informative Split</a:t>
            </a:r>
          </a:p>
        </p:txBody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Maximizes Information Gain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How do we measure it?</a:t>
            </a:r>
          </a:p>
          <a:p>
            <a:pPr indent="-228600" lvl="0" marL="914400" rtl="0">
              <a:spcBef>
                <a:spcPts val="0"/>
              </a:spcBef>
            </a:pPr>
            <a:r>
              <a:rPr lang="en"/>
              <a:t>Entropy</a:t>
            </a:r>
          </a:p>
          <a:p>
            <a:pPr indent="-228600" lvl="0" marL="914400" rtl="0">
              <a:spcBef>
                <a:spcPts val="0"/>
              </a:spcBef>
            </a:pPr>
            <a:r>
              <a:rPr lang="en"/>
              <a:t>Gini</a:t>
            </a:r>
          </a:p>
          <a:p>
            <a:pPr indent="-228600" lvl="0" marL="914400">
              <a:spcBef>
                <a:spcPts val="0"/>
              </a:spcBef>
            </a:pPr>
            <a:r>
              <a:rPr lang="en"/>
              <a:t>... ...</a:t>
            </a:r>
          </a:p>
        </p:txBody>
      </p:sp>
      <p:sp>
        <p:nvSpPr>
          <p:cNvPr id="244" name="Shape 244"/>
          <p:cNvSpPr txBox="1"/>
          <p:nvPr>
            <p:ph idx="12" type="sldNum"/>
          </p:nvPr>
        </p:nvSpPr>
        <p:spPr>
          <a:xfrm>
            <a:off x="8556791" y="6333134"/>
            <a:ext cx="548699" cy="5243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/>
        </p:nvSpPr>
        <p:spPr>
          <a:xfrm>
            <a:off x="5943600" y="6096000"/>
            <a:ext cx="522299" cy="274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mic Sans MS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p(c1)</a:t>
            </a:r>
          </a:p>
        </p:txBody>
      </p:sp>
      <p:sp>
        <p:nvSpPr>
          <p:cNvPr id="250" name="Shape 250"/>
          <p:cNvSpPr txBox="1"/>
          <p:nvPr>
            <p:ph idx="12" type="sldNum"/>
          </p:nvPr>
        </p:nvSpPr>
        <p:spPr>
          <a:xfrm>
            <a:off x="8556791" y="6333134"/>
            <a:ext cx="548699" cy="5243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51" name="Shape 251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Entropy (Information Theory)</a:t>
            </a:r>
          </a:p>
        </p:txBody>
      </p:sp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125" y="3211650"/>
            <a:ext cx="3090490" cy="791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/>
              <a:t>Plans For Today</a:t>
            </a:r>
          </a:p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Simple Classifiers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600"/>
              <a:t>Random Forest</a:t>
            </a:r>
          </a:p>
          <a:p>
            <a:pPr indent="-457200" lvl="0" marL="914400" rtl="0">
              <a:spcBef>
                <a:spcPts val="0"/>
              </a:spcBef>
              <a:buSzPct val="100000"/>
            </a:pPr>
            <a:r>
              <a:rPr lang="en" sz="3600"/>
              <a:t>Different ensemble methods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600"/>
              <a:t>Spark ML</a:t>
            </a:r>
          </a:p>
          <a:p>
            <a:pPr lvl="0">
              <a:spcBef>
                <a:spcPts val="0"/>
              </a:spcBef>
              <a:buNone/>
            </a:pPr>
            <a:r>
              <a:rPr lang="en" sz="3600"/>
              <a:t>Hands-on</a:t>
            </a:r>
          </a:p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556791" y="6333134"/>
            <a:ext cx="548699" cy="5243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/>
        </p:nvSpPr>
        <p:spPr>
          <a:xfrm>
            <a:off x="5943600" y="6096000"/>
            <a:ext cx="5223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mic Sans MS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p(c1)</a:t>
            </a:r>
          </a:p>
        </p:txBody>
      </p:sp>
      <p:sp>
        <p:nvSpPr>
          <p:cNvPr id="258" name="Shape 258"/>
          <p:cNvSpPr txBox="1"/>
          <p:nvPr>
            <p:ph idx="12" type="sldNum"/>
          </p:nvPr>
        </p:nvSpPr>
        <p:spPr>
          <a:xfrm>
            <a:off x="8556791" y="6333134"/>
            <a:ext cx="548700" cy="524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59" name="Shape 259"/>
          <p:cNvSpPr txBox="1"/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Tossing 1 Coin</a:t>
            </a:r>
          </a:p>
        </p:txBody>
      </p:sp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787" y="3655700"/>
            <a:ext cx="2512325" cy="251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700" y="2040100"/>
            <a:ext cx="3090490" cy="79116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 txBox="1"/>
          <p:nvPr/>
        </p:nvSpPr>
        <p:spPr>
          <a:xfrm>
            <a:off x="3751675" y="2040100"/>
            <a:ext cx="5252100" cy="20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/>
              <a:t>=-p(head)log</a:t>
            </a:r>
            <a:r>
              <a:rPr baseline="-25000" lang="en" sz="2400"/>
              <a:t>2</a:t>
            </a:r>
            <a:r>
              <a:rPr lang="en" sz="2400"/>
              <a:t>p(head)</a:t>
            </a:r>
            <a:r>
              <a:rPr lang="en" sz="2400">
                <a:solidFill>
                  <a:schemeClr val="dk1"/>
                </a:solidFill>
              </a:rPr>
              <a:t>-p(tail)log</a:t>
            </a:r>
            <a:r>
              <a:rPr baseline="-25000" lang="en" sz="2400">
                <a:solidFill>
                  <a:schemeClr val="dk1"/>
                </a:solidFill>
              </a:rPr>
              <a:t>2</a:t>
            </a:r>
            <a:r>
              <a:rPr lang="en" sz="2400">
                <a:solidFill>
                  <a:schemeClr val="dk1"/>
                </a:solidFill>
              </a:rPr>
              <a:t>p(tail)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If p(head)=p(tail)=0.5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=-2*0.5log</a:t>
            </a:r>
            <a:r>
              <a:rPr baseline="-25000" lang="en" sz="2400">
                <a:solidFill>
                  <a:schemeClr val="dk1"/>
                </a:solidFill>
              </a:rPr>
              <a:t>2</a:t>
            </a:r>
            <a:r>
              <a:rPr lang="en" sz="2400">
                <a:solidFill>
                  <a:schemeClr val="dk1"/>
                </a:solidFill>
              </a:rPr>
              <a:t>0.5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=-2*0.5*(-1)=1 bit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/>
        </p:nvSpPr>
        <p:spPr>
          <a:xfrm>
            <a:off x="3455775" y="5582650"/>
            <a:ext cx="5223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mic Sans MS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p(c1)</a:t>
            </a:r>
          </a:p>
        </p:txBody>
      </p:sp>
      <p:sp>
        <p:nvSpPr>
          <p:cNvPr id="268" name="Shape 268"/>
          <p:cNvSpPr txBox="1"/>
          <p:nvPr>
            <p:ph idx="12" type="sldNum"/>
          </p:nvPr>
        </p:nvSpPr>
        <p:spPr>
          <a:xfrm>
            <a:off x="8556791" y="6333134"/>
            <a:ext cx="548700" cy="524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69" name="Shape 269"/>
          <p:cNvSpPr txBox="1"/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Entropy (Information Theory)</a:t>
            </a:r>
          </a:p>
        </p:txBody>
      </p:sp>
      <p:pic>
        <p:nvPicPr>
          <p:cNvPr id="270" name="Shape 270"/>
          <p:cNvPicPr preferRelativeResize="0"/>
          <p:nvPr/>
        </p:nvPicPr>
        <p:blipFill rotWithShape="1">
          <a:blip r:embed="rId3">
            <a:alphaModFix/>
          </a:blip>
          <a:srcRect b="0" l="0" r="0" t="63769"/>
          <a:stretch/>
        </p:blipFill>
        <p:spPr>
          <a:xfrm>
            <a:off x="2898500" y="4941906"/>
            <a:ext cx="3016099" cy="64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Shape 2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700" y="1816325"/>
            <a:ext cx="3090490" cy="79116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Shape 272"/>
          <p:cNvSpPr txBox="1"/>
          <p:nvPr/>
        </p:nvSpPr>
        <p:spPr>
          <a:xfrm>
            <a:off x="3653200" y="1882150"/>
            <a:ext cx="5252100" cy="20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/>
              <a:t>=</a:t>
            </a:r>
            <a:r>
              <a:rPr lang="en" sz="2400">
                <a:solidFill>
                  <a:schemeClr val="dk1"/>
                </a:solidFill>
              </a:rPr>
              <a:t>-0.25log</a:t>
            </a:r>
            <a:r>
              <a:rPr baseline="-25000" lang="en" sz="2400">
                <a:solidFill>
                  <a:schemeClr val="dk1"/>
                </a:solidFill>
              </a:rPr>
              <a:t>2</a:t>
            </a:r>
            <a:r>
              <a:rPr lang="en" sz="2400">
                <a:solidFill>
                  <a:schemeClr val="dk1"/>
                </a:solidFill>
              </a:rPr>
              <a:t>0.25 -0.25log</a:t>
            </a:r>
            <a:r>
              <a:rPr baseline="-25000" lang="en" sz="2400">
                <a:solidFill>
                  <a:schemeClr val="dk1"/>
                </a:solidFill>
              </a:rPr>
              <a:t>2</a:t>
            </a:r>
            <a:r>
              <a:rPr lang="en" sz="2400">
                <a:solidFill>
                  <a:schemeClr val="dk1"/>
                </a:solidFill>
              </a:rPr>
              <a:t>0.25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  -0.25log</a:t>
            </a:r>
            <a:r>
              <a:rPr baseline="-25000" lang="en" sz="2400">
                <a:solidFill>
                  <a:schemeClr val="dk1"/>
                </a:solidFill>
              </a:rPr>
              <a:t>2</a:t>
            </a:r>
            <a:r>
              <a:rPr lang="en" sz="2400">
                <a:solidFill>
                  <a:schemeClr val="dk1"/>
                </a:solidFill>
              </a:rPr>
              <a:t>0.25 -0.25log</a:t>
            </a:r>
            <a:r>
              <a:rPr baseline="-25000" lang="en" sz="2400">
                <a:solidFill>
                  <a:schemeClr val="dk1"/>
                </a:solidFill>
              </a:rPr>
              <a:t>2</a:t>
            </a:r>
            <a:r>
              <a:rPr lang="en" sz="2400">
                <a:solidFill>
                  <a:schemeClr val="dk1"/>
                </a:solidFill>
              </a:rPr>
              <a:t>0.25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=-4 * 1/4 * (-2)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= 2 bits</a:t>
            </a:r>
          </a:p>
        </p:txBody>
      </p:sp>
      <p:pic>
        <p:nvPicPr>
          <p:cNvPr id="273" name="Shape 273"/>
          <p:cNvPicPr preferRelativeResize="0"/>
          <p:nvPr/>
        </p:nvPicPr>
        <p:blipFill rotWithShape="1">
          <a:blip r:embed="rId3">
            <a:alphaModFix/>
          </a:blip>
          <a:srcRect b="63769" l="0" r="0" t="0"/>
          <a:stretch/>
        </p:blipFill>
        <p:spPr>
          <a:xfrm>
            <a:off x="2898500" y="4088625"/>
            <a:ext cx="3016099" cy="6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Shape 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1220" y="1909525"/>
            <a:ext cx="2936700" cy="2166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Shape 2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" y="1691150"/>
            <a:ext cx="5889899" cy="486119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Shape 280"/>
          <p:cNvSpPr txBox="1"/>
          <p:nvPr/>
        </p:nvSpPr>
        <p:spPr>
          <a:xfrm>
            <a:off x="5822525" y="4753075"/>
            <a:ext cx="2936700" cy="166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Write a classifier to: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Given Color, Outline, Dot</a:t>
            </a:r>
          </a:p>
          <a:p>
            <a:pPr indent="-381000" lvl="0" marL="457200">
              <a:spcBef>
                <a:spcPts val="0"/>
              </a:spcBef>
              <a:buSzPct val="100000"/>
              <a:buChar char="●"/>
            </a:pPr>
            <a:r>
              <a:rPr lang="en" sz="2400"/>
              <a:t>Tell its shape</a:t>
            </a:r>
          </a:p>
        </p:txBody>
      </p:sp>
      <p:sp>
        <p:nvSpPr>
          <p:cNvPr id="281" name="Shape 281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Shapes Classifier</a:t>
            </a:r>
          </a:p>
        </p:txBody>
      </p:sp>
      <p:sp>
        <p:nvSpPr>
          <p:cNvPr id="282" name="Shape 282"/>
          <p:cNvSpPr txBox="1"/>
          <p:nvPr>
            <p:ph idx="12" type="sldNum"/>
          </p:nvPr>
        </p:nvSpPr>
        <p:spPr>
          <a:xfrm>
            <a:off x="8556791" y="6333134"/>
            <a:ext cx="548699" cy="5243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83" name="Shape 283"/>
          <p:cNvSpPr/>
          <p:nvPr/>
        </p:nvSpPr>
        <p:spPr>
          <a:xfrm>
            <a:off x="7829550" y="2469000"/>
            <a:ext cx="102899" cy="1028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7799070" y="2814425"/>
            <a:ext cx="102899" cy="1028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8058150" y="3131925"/>
            <a:ext cx="102899" cy="1028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" name="Shape 286"/>
          <p:cNvSpPr/>
          <p:nvPr/>
        </p:nvSpPr>
        <p:spPr>
          <a:xfrm>
            <a:off x="6610350" y="2903325"/>
            <a:ext cx="102899" cy="1028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7" name="Shape 287"/>
          <p:cNvSpPr/>
          <p:nvPr/>
        </p:nvSpPr>
        <p:spPr>
          <a:xfrm>
            <a:off x="6965950" y="3119225"/>
            <a:ext cx="102899" cy="1028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6592570" y="2433425"/>
            <a:ext cx="102899" cy="1028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/>
        </p:nvSpPr>
        <p:spPr>
          <a:xfrm>
            <a:off x="4648200" y="1600200"/>
            <a:ext cx="3809999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rIns="92075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omic Sans MS"/>
              <a:buChar char="•"/>
            </a:pPr>
            <a:r>
              <a:rPr b="0" i="0" lang="en" sz="2400" u="none" cap="none" strike="noStrike">
                <a:solidFill>
                  <a:srgbClr val="000099"/>
                </a:solidFill>
                <a:latin typeface="Comic Sans MS"/>
                <a:ea typeface="Comic Sans MS"/>
                <a:cs typeface="Comic Sans MS"/>
                <a:sym typeface="Comic Sans MS"/>
              </a:rPr>
              <a:t>5 triangles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omic Sans MS"/>
              <a:buChar char="•"/>
            </a:pPr>
            <a:r>
              <a:rPr b="0" i="0" lang="en" sz="2400" u="none" cap="none" strike="noStrike">
                <a:solidFill>
                  <a:srgbClr val="000099"/>
                </a:solidFill>
                <a:latin typeface="Comic Sans MS"/>
                <a:ea typeface="Comic Sans MS"/>
                <a:cs typeface="Comic Sans MS"/>
                <a:sym typeface="Comic Sans MS"/>
              </a:rPr>
              <a:t>9 squares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omic Sans MS"/>
              <a:buChar char="•"/>
            </a:pPr>
            <a:r>
              <a:rPr b="0" i="0" lang="en" sz="2400" u="none" cap="none" strike="noStrike">
                <a:solidFill>
                  <a:srgbClr val="000099"/>
                </a:solidFill>
                <a:latin typeface="Comic Sans MS"/>
                <a:ea typeface="Comic Sans MS"/>
                <a:cs typeface="Comic Sans MS"/>
                <a:sym typeface="Comic Sans MS"/>
              </a:rPr>
              <a:t>class probabilities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Font typeface="Comic Sans MS"/>
              <a:buNone/>
            </a:pPr>
            <a:r>
              <a:t/>
            </a:r>
            <a:endParaRPr b="0" i="0" sz="2400" u="none" cap="none" strike="noStrike">
              <a:solidFill>
                <a:srgbClr val="00009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Font typeface="Comic Sans MS"/>
              <a:buNone/>
            </a:pPr>
            <a:r>
              <a:t/>
            </a:r>
            <a:endParaRPr b="0" i="0" sz="2400" u="none" cap="none" strike="noStrike">
              <a:solidFill>
                <a:srgbClr val="00009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Font typeface="Comic Sans MS"/>
              <a:buNone/>
            </a:pPr>
            <a:r>
              <a:t/>
            </a:r>
            <a:endParaRPr b="0" i="0" sz="2400" u="none" cap="none" strike="noStrike">
              <a:solidFill>
                <a:srgbClr val="00009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Font typeface="Comic Sans MS"/>
              <a:buNone/>
            </a:pPr>
            <a:r>
              <a:t/>
            </a:r>
            <a:endParaRPr b="0" i="0" sz="2400" u="none" cap="none" strike="noStrike">
              <a:solidFill>
                <a:srgbClr val="00009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Font typeface="Comic Sans MS"/>
              <a:buNone/>
            </a:pPr>
            <a:r>
              <a:t/>
            </a:r>
            <a:endParaRPr b="0" i="0" sz="2400" u="none" cap="none" strike="noStrike">
              <a:solidFill>
                <a:srgbClr val="00009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omic Sans MS"/>
              <a:buChar char="•"/>
            </a:pPr>
            <a:r>
              <a:rPr b="0" i="0" lang="en" sz="2400" u="none" cap="none" strike="noStrike">
                <a:solidFill>
                  <a:srgbClr val="000099"/>
                </a:solidFill>
                <a:latin typeface="Comic Sans MS"/>
                <a:ea typeface="Comic Sans MS"/>
                <a:cs typeface="Comic Sans MS"/>
                <a:sym typeface="Comic Sans MS"/>
              </a:rPr>
              <a:t>entropy</a:t>
            </a:r>
          </a:p>
        </p:txBody>
      </p:sp>
      <p:pic>
        <p:nvPicPr>
          <p:cNvPr id="294" name="Shape 2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4600" y="2834875"/>
            <a:ext cx="1974899" cy="22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1600" y="5715000"/>
            <a:ext cx="6057899" cy="8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 txBox="1"/>
          <p:nvPr>
            <p:ph idx="12" type="sldNum"/>
          </p:nvPr>
        </p:nvSpPr>
        <p:spPr>
          <a:xfrm>
            <a:off x="8556791" y="6333134"/>
            <a:ext cx="548699" cy="5243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97" name="Shape 297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Entropy of the System</a:t>
            </a:r>
          </a:p>
        </p:txBody>
      </p:sp>
      <p:pic>
        <p:nvPicPr>
          <p:cNvPr id="298" name="Shape 2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099" y="1739899"/>
            <a:ext cx="2904670" cy="22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idx="12" type="sldNum"/>
          </p:nvPr>
        </p:nvSpPr>
        <p:spPr>
          <a:xfrm>
            <a:off x="8556791" y="6333134"/>
            <a:ext cx="548699" cy="5243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04" name="Shape 304"/>
          <p:cNvSpPr txBox="1"/>
          <p:nvPr>
            <p:ph type="title"/>
          </p:nvPr>
        </p:nvSpPr>
        <p:spPr>
          <a:xfrm>
            <a:off x="457200" y="376237"/>
            <a:ext cx="8229600" cy="1143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/>
              <a:t>Build the Decision Tree:</a:t>
            </a:r>
            <a:br>
              <a:rPr lang="en" sz="3200"/>
            </a:br>
            <a:r>
              <a:rPr lang="en" sz="3200"/>
              <a:t>How do I split the dataset?</a:t>
            </a:r>
          </a:p>
        </p:txBody>
      </p:sp>
      <p:pic>
        <p:nvPicPr>
          <p:cNvPr id="305" name="Shape 3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4025" y="1646200"/>
            <a:ext cx="3250200" cy="26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Shape 3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499" y="1930399"/>
            <a:ext cx="2904670" cy="22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9450" y="4495800"/>
            <a:ext cx="1128712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Shape 312"/>
          <p:cNvSpPr txBox="1"/>
          <p:nvPr/>
        </p:nvSpPr>
        <p:spPr>
          <a:xfrm>
            <a:off x="2895600" y="2819400"/>
            <a:ext cx="928799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mic Sans MS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Color?</a:t>
            </a:r>
          </a:p>
        </p:txBody>
      </p:sp>
      <p:grpSp>
        <p:nvGrpSpPr>
          <p:cNvPr id="313" name="Shape 313"/>
          <p:cNvGrpSpPr/>
          <p:nvPr/>
        </p:nvGrpSpPr>
        <p:grpSpPr>
          <a:xfrm>
            <a:off x="3547074" y="1904999"/>
            <a:ext cx="2209799" cy="2667000"/>
            <a:chOff x="3733799" y="1904999"/>
            <a:chExt cx="2209799" cy="2667000"/>
          </a:xfrm>
        </p:grpSpPr>
        <p:cxnSp>
          <p:nvCxnSpPr>
            <p:cNvPr id="314" name="Shape 314"/>
            <p:cNvCxnSpPr/>
            <p:nvPr/>
          </p:nvCxnSpPr>
          <p:spPr>
            <a:xfrm flipH="1">
              <a:off x="3733799" y="2819400"/>
              <a:ext cx="228600" cy="17526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miter/>
              <a:headEnd len="med" w="med" type="none"/>
              <a:tailEnd len="lg" w="lg" type="triangle"/>
            </a:ln>
          </p:spPr>
        </p:cxnSp>
        <p:cxnSp>
          <p:nvCxnSpPr>
            <p:cNvPr id="315" name="Shape 315"/>
            <p:cNvCxnSpPr/>
            <p:nvPr/>
          </p:nvCxnSpPr>
          <p:spPr>
            <a:xfrm>
              <a:off x="3962400" y="2819400"/>
              <a:ext cx="1981199" cy="838199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miter/>
              <a:headEnd len="med" w="med" type="none"/>
              <a:tailEnd len="lg" w="lg" type="triangle"/>
            </a:ln>
          </p:spPr>
        </p:cxnSp>
        <p:cxnSp>
          <p:nvCxnSpPr>
            <p:cNvPr id="316" name="Shape 316"/>
            <p:cNvCxnSpPr/>
            <p:nvPr/>
          </p:nvCxnSpPr>
          <p:spPr>
            <a:xfrm flipH="1" rot="10800000">
              <a:off x="3962400" y="1904999"/>
              <a:ext cx="1828800" cy="9144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miter/>
              <a:headEnd len="med" w="med" type="none"/>
              <a:tailEnd len="lg" w="lg" type="triangle"/>
            </a:ln>
          </p:spPr>
        </p:cxnSp>
        <p:sp>
          <p:nvSpPr>
            <p:cNvPr id="317" name="Shape 317"/>
            <p:cNvSpPr txBox="1"/>
            <p:nvPr/>
          </p:nvSpPr>
          <p:spPr>
            <a:xfrm>
              <a:off x="4419600" y="1981200"/>
              <a:ext cx="512700" cy="3365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omic Sans MS"/>
                <a:buNone/>
              </a:pPr>
              <a:r>
                <a:rPr b="0" i="0" lang="en" sz="1600" u="none" cap="none" strike="noStrike">
                  <a:solidFill>
                    <a:srgbClr val="FF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red</a:t>
              </a:r>
            </a:p>
          </p:txBody>
        </p:sp>
        <p:sp>
          <p:nvSpPr>
            <p:cNvPr id="318" name="Shape 318"/>
            <p:cNvSpPr txBox="1"/>
            <p:nvPr/>
          </p:nvSpPr>
          <p:spPr>
            <a:xfrm>
              <a:off x="3886200" y="3810000"/>
              <a:ext cx="758700" cy="3365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omic Sans MS"/>
                <a:buNone/>
              </a:pPr>
              <a:r>
                <a:rPr b="0" i="0" lang="en" sz="1600" u="none" cap="none" strike="noStrike">
                  <a:solidFill>
                    <a:schemeClr val="accent2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yellow</a:t>
              </a:r>
            </a:p>
          </p:txBody>
        </p:sp>
        <p:sp>
          <p:nvSpPr>
            <p:cNvPr id="319" name="Shape 319"/>
            <p:cNvSpPr txBox="1"/>
            <p:nvPr/>
          </p:nvSpPr>
          <p:spPr>
            <a:xfrm>
              <a:off x="4876800" y="2895600"/>
              <a:ext cx="719100" cy="3365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omic Sans MS"/>
                <a:buNone/>
              </a:pPr>
              <a:r>
                <a:rPr b="0" i="0" lang="en" sz="1600" u="none" cap="none" strike="noStrike">
                  <a:solidFill>
                    <a:srgbClr val="274E13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green</a:t>
              </a:r>
            </a:p>
          </p:txBody>
        </p:sp>
      </p:grpSp>
      <p:pic>
        <p:nvPicPr>
          <p:cNvPr id="320" name="Shape 3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1025" y="499025"/>
            <a:ext cx="4638600" cy="5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Shape 3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76725" y="4864125"/>
            <a:ext cx="486720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Shape 3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4525" y="5791200"/>
            <a:ext cx="4714799" cy="63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Shape 3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08812" y="1179587"/>
            <a:ext cx="1707356" cy="1193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Shape 3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56875" y="3216287"/>
            <a:ext cx="1271587" cy="1235868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Shape 325"/>
          <p:cNvSpPr txBox="1"/>
          <p:nvPr/>
        </p:nvSpPr>
        <p:spPr>
          <a:xfrm>
            <a:off x="237650" y="191825"/>
            <a:ext cx="4039200" cy="987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/>
              <a:t>Split by Color</a:t>
            </a:r>
          </a:p>
        </p:txBody>
      </p:sp>
      <p:sp>
        <p:nvSpPr>
          <p:cNvPr id="326" name="Shape 326"/>
          <p:cNvSpPr/>
          <p:nvPr/>
        </p:nvSpPr>
        <p:spPr>
          <a:xfrm>
            <a:off x="6559550" y="3497700"/>
            <a:ext cx="102899" cy="1028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6483350" y="3827900"/>
            <a:ext cx="102899" cy="1028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8" name="Shape 328"/>
          <p:cNvSpPr/>
          <p:nvPr/>
        </p:nvSpPr>
        <p:spPr>
          <a:xfrm>
            <a:off x="6800850" y="1440300"/>
            <a:ext cx="102899" cy="1028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9" name="Shape 329"/>
          <p:cNvSpPr/>
          <p:nvPr/>
        </p:nvSpPr>
        <p:spPr>
          <a:xfrm>
            <a:off x="2990850" y="5110600"/>
            <a:ext cx="102899" cy="1028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0" name="Shape 330"/>
          <p:cNvSpPr/>
          <p:nvPr/>
        </p:nvSpPr>
        <p:spPr>
          <a:xfrm>
            <a:off x="2990850" y="4793100"/>
            <a:ext cx="102899" cy="1028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1" name="Shape 331"/>
          <p:cNvSpPr/>
          <p:nvPr/>
        </p:nvSpPr>
        <p:spPr>
          <a:xfrm>
            <a:off x="6026150" y="1516500"/>
            <a:ext cx="102899" cy="1028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32" name="Shape 3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2399" y="1179599"/>
            <a:ext cx="2904670" cy="22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Shape 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899" y="1748250"/>
            <a:ext cx="2218274" cy="17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Shape 3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800" y="6096000"/>
            <a:ext cx="7191299" cy="5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29210" y="4741075"/>
            <a:ext cx="3035699" cy="49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Shape 3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95237" y="5638800"/>
            <a:ext cx="2912100" cy="49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67699" y="3650475"/>
            <a:ext cx="1955699" cy="69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Shape 3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38500" y="1474626"/>
            <a:ext cx="1828800" cy="76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Shape 3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819450" y="3151802"/>
            <a:ext cx="1889400" cy="69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Shape 3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319450" y="4495800"/>
            <a:ext cx="1128712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Shape 345"/>
          <p:cNvSpPr txBox="1"/>
          <p:nvPr/>
        </p:nvSpPr>
        <p:spPr>
          <a:xfrm>
            <a:off x="2895600" y="2819400"/>
            <a:ext cx="928799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mic Sans MS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Color?</a:t>
            </a:r>
          </a:p>
        </p:txBody>
      </p:sp>
      <p:cxnSp>
        <p:nvCxnSpPr>
          <p:cNvPr id="346" name="Shape 346"/>
          <p:cNvCxnSpPr/>
          <p:nvPr/>
        </p:nvCxnSpPr>
        <p:spPr>
          <a:xfrm flipH="1">
            <a:off x="3547074" y="2819400"/>
            <a:ext cx="228600" cy="1752899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347" name="Shape 347"/>
          <p:cNvCxnSpPr/>
          <p:nvPr/>
        </p:nvCxnSpPr>
        <p:spPr>
          <a:xfrm>
            <a:off x="3775675" y="2819400"/>
            <a:ext cx="1981199" cy="83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348" name="Shape 348"/>
          <p:cNvCxnSpPr/>
          <p:nvPr/>
        </p:nvCxnSpPr>
        <p:spPr>
          <a:xfrm flipH="1" rot="10800000">
            <a:off x="3775675" y="1904999"/>
            <a:ext cx="1828800" cy="914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349" name="Shape 349"/>
          <p:cNvSpPr txBox="1"/>
          <p:nvPr/>
        </p:nvSpPr>
        <p:spPr>
          <a:xfrm>
            <a:off x="4232875" y="1981200"/>
            <a:ext cx="512700" cy="336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mic Sans MS"/>
              <a:buNone/>
            </a:pPr>
            <a:r>
              <a:rPr b="0" i="0" lang="en" sz="1600" u="none" cap="none" strike="noStrik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red</a:t>
            </a:r>
          </a:p>
        </p:txBody>
      </p:sp>
      <p:sp>
        <p:nvSpPr>
          <p:cNvPr id="350" name="Shape 350"/>
          <p:cNvSpPr txBox="1"/>
          <p:nvPr/>
        </p:nvSpPr>
        <p:spPr>
          <a:xfrm>
            <a:off x="3699475" y="3810000"/>
            <a:ext cx="758700" cy="336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mic Sans MS"/>
              <a:buNone/>
            </a:pPr>
            <a:r>
              <a:rPr b="0" i="0" lang="en" sz="1600" u="none" cap="none" strike="noStrik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yellow</a:t>
            </a:r>
          </a:p>
        </p:txBody>
      </p:sp>
      <p:sp>
        <p:nvSpPr>
          <p:cNvPr id="351" name="Shape 351"/>
          <p:cNvSpPr txBox="1"/>
          <p:nvPr/>
        </p:nvSpPr>
        <p:spPr>
          <a:xfrm>
            <a:off x="4690075" y="2895600"/>
            <a:ext cx="719100" cy="336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mic Sans MS"/>
              <a:buNone/>
            </a:pPr>
            <a:r>
              <a:rPr b="0" i="0" lang="en" sz="1600" u="none" cap="none" strike="noStrike">
                <a:solidFill>
                  <a:srgbClr val="274E13"/>
                </a:solidFill>
                <a:latin typeface="Comic Sans MS"/>
                <a:ea typeface="Comic Sans MS"/>
                <a:cs typeface="Comic Sans MS"/>
                <a:sym typeface="Comic Sans MS"/>
              </a:rPr>
              <a:t>green</a:t>
            </a:r>
          </a:p>
        </p:txBody>
      </p:sp>
      <p:pic>
        <p:nvPicPr>
          <p:cNvPr id="352" name="Shape 35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08812" y="1179587"/>
            <a:ext cx="1707356" cy="1193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Shape 35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756875" y="3216287"/>
            <a:ext cx="1271587" cy="1235868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Shape 354"/>
          <p:cNvSpPr txBox="1"/>
          <p:nvPr/>
        </p:nvSpPr>
        <p:spPr>
          <a:xfrm>
            <a:off x="237650" y="191825"/>
            <a:ext cx="4039200" cy="987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Split by Color</a:t>
            </a:r>
          </a:p>
        </p:txBody>
      </p:sp>
      <p:pic>
        <p:nvPicPr>
          <p:cNvPr id="355" name="Shape 35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927100" y="652625"/>
            <a:ext cx="2912100" cy="5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37650" y="1179600"/>
            <a:ext cx="1695599" cy="5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Shape 357"/>
          <p:cNvSpPr/>
          <p:nvPr/>
        </p:nvSpPr>
        <p:spPr>
          <a:xfrm>
            <a:off x="6559550" y="3497700"/>
            <a:ext cx="102899" cy="1028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8" name="Shape 358"/>
          <p:cNvSpPr/>
          <p:nvPr/>
        </p:nvSpPr>
        <p:spPr>
          <a:xfrm>
            <a:off x="6483350" y="3827900"/>
            <a:ext cx="102899" cy="1028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9" name="Shape 359"/>
          <p:cNvSpPr/>
          <p:nvPr/>
        </p:nvSpPr>
        <p:spPr>
          <a:xfrm>
            <a:off x="6800850" y="1440300"/>
            <a:ext cx="102899" cy="1028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0" name="Shape 360"/>
          <p:cNvSpPr/>
          <p:nvPr/>
        </p:nvSpPr>
        <p:spPr>
          <a:xfrm>
            <a:off x="2990850" y="5110600"/>
            <a:ext cx="102899" cy="1028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1" name="Shape 361"/>
          <p:cNvSpPr/>
          <p:nvPr/>
        </p:nvSpPr>
        <p:spPr>
          <a:xfrm>
            <a:off x="2990850" y="4793100"/>
            <a:ext cx="102899" cy="1028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6026150" y="1503800"/>
            <a:ext cx="102899" cy="1028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Shape 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9450" y="4495800"/>
            <a:ext cx="1128712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Shape 368"/>
          <p:cNvSpPr txBox="1"/>
          <p:nvPr/>
        </p:nvSpPr>
        <p:spPr>
          <a:xfrm>
            <a:off x="2895600" y="2819400"/>
            <a:ext cx="928799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mic Sans MS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Color?</a:t>
            </a:r>
          </a:p>
        </p:txBody>
      </p:sp>
      <p:cxnSp>
        <p:nvCxnSpPr>
          <p:cNvPr id="369" name="Shape 369"/>
          <p:cNvCxnSpPr/>
          <p:nvPr/>
        </p:nvCxnSpPr>
        <p:spPr>
          <a:xfrm flipH="1">
            <a:off x="3547074" y="2819400"/>
            <a:ext cx="228600" cy="1752899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370" name="Shape 370"/>
          <p:cNvCxnSpPr/>
          <p:nvPr/>
        </p:nvCxnSpPr>
        <p:spPr>
          <a:xfrm>
            <a:off x="3775675" y="2819400"/>
            <a:ext cx="1981199" cy="83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371" name="Shape 371"/>
          <p:cNvCxnSpPr/>
          <p:nvPr/>
        </p:nvCxnSpPr>
        <p:spPr>
          <a:xfrm flipH="1" rot="10800000">
            <a:off x="3775675" y="1904999"/>
            <a:ext cx="1828800" cy="914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372" name="Shape 372"/>
          <p:cNvSpPr txBox="1"/>
          <p:nvPr/>
        </p:nvSpPr>
        <p:spPr>
          <a:xfrm>
            <a:off x="4232875" y="1981200"/>
            <a:ext cx="512700" cy="336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mic Sans MS"/>
              <a:buNone/>
            </a:pPr>
            <a:r>
              <a:rPr b="0" i="0" lang="en" sz="1600" u="none" cap="none" strike="noStrik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red</a:t>
            </a:r>
          </a:p>
        </p:txBody>
      </p:sp>
      <p:sp>
        <p:nvSpPr>
          <p:cNvPr id="373" name="Shape 373"/>
          <p:cNvSpPr txBox="1"/>
          <p:nvPr/>
        </p:nvSpPr>
        <p:spPr>
          <a:xfrm>
            <a:off x="3699475" y="3810000"/>
            <a:ext cx="758700" cy="336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mic Sans MS"/>
              <a:buNone/>
            </a:pPr>
            <a:r>
              <a:rPr b="0" i="0" lang="en" sz="1600" u="none" cap="none" strike="noStrik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yellow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4690075" y="2895600"/>
            <a:ext cx="719100" cy="336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mic Sans MS"/>
              <a:buNone/>
            </a:pPr>
            <a:r>
              <a:rPr b="0" i="0" lang="en" sz="1600" u="none" cap="none" strike="noStrike">
                <a:solidFill>
                  <a:srgbClr val="274E13"/>
                </a:solidFill>
                <a:latin typeface="Comic Sans MS"/>
                <a:ea typeface="Comic Sans MS"/>
                <a:cs typeface="Comic Sans MS"/>
                <a:sym typeface="Comic Sans MS"/>
              </a:rPr>
              <a:t>green</a:t>
            </a:r>
          </a:p>
        </p:txBody>
      </p:sp>
      <p:pic>
        <p:nvPicPr>
          <p:cNvPr id="375" name="Shape 3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8812" y="1179587"/>
            <a:ext cx="1707356" cy="1193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6875" y="3216287"/>
            <a:ext cx="1271587" cy="1235868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Shape 377"/>
          <p:cNvSpPr txBox="1"/>
          <p:nvPr/>
        </p:nvSpPr>
        <p:spPr>
          <a:xfrm>
            <a:off x="237650" y="191825"/>
            <a:ext cx="4039200" cy="987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Split by Color</a:t>
            </a:r>
          </a:p>
        </p:txBody>
      </p:sp>
      <p:pic>
        <p:nvPicPr>
          <p:cNvPr id="378" name="Shape 3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200" y="5943600"/>
            <a:ext cx="8077199" cy="555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pic>
      <p:sp>
        <p:nvSpPr>
          <p:cNvPr id="379" name="Shape 379"/>
          <p:cNvSpPr/>
          <p:nvPr/>
        </p:nvSpPr>
        <p:spPr>
          <a:xfrm>
            <a:off x="6559550" y="3497700"/>
            <a:ext cx="102899" cy="1028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0" name="Shape 380"/>
          <p:cNvSpPr/>
          <p:nvPr/>
        </p:nvSpPr>
        <p:spPr>
          <a:xfrm>
            <a:off x="6483350" y="3827900"/>
            <a:ext cx="102899" cy="1028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1" name="Shape 381"/>
          <p:cNvSpPr/>
          <p:nvPr/>
        </p:nvSpPr>
        <p:spPr>
          <a:xfrm>
            <a:off x="6800850" y="1440300"/>
            <a:ext cx="102899" cy="1028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2" name="Shape 382"/>
          <p:cNvSpPr/>
          <p:nvPr/>
        </p:nvSpPr>
        <p:spPr>
          <a:xfrm>
            <a:off x="2990850" y="5110600"/>
            <a:ext cx="102899" cy="1028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3" name="Shape 383"/>
          <p:cNvSpPr/>
          <p:nvPr/>
        </p:nvSpPr>
        <p:spPr>
          <a:xfrm>
            <a:off x="2990850" y="4793100"/>
            <a:ext cx="102899" cy="1028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6026150" y="1516500"/>
            <a:ext cx="102899" cy="1028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85" name="Shape 3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2399" y="1179599"/>
            <a:ext cx="2904670" cy="22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rIns="92075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mic Sans MS"/>
              <a:buChar char="•"/>
            </a:pPr>
            <a:r>
              <a:rPr b="0" i="0" lang="en" sz="2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Attributes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mic Sans MS"/>
              <a:buChar char="–"/>
            </a:pPr>
            <a:r>
              <a:rPr b="0" i="0" lang="en" sz="2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Gain(Color) = 0.246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mic Sans MS"/>
              <a:buChar char="–"/>
            </a:pPr>
            <a:r>
              <a:rPr b="0" i="0" lang="en" sz="2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Gain(Outline) = 0.151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mic Sans MS"/>
              <a:buChar char="–"/>
            </a:pPr>
            <a:r>
              <a:rPr b="0" i="0" lang="en" sz="2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Gain(Dot) = 0.048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mic Sans MS"/>
              <a:buChar char="•"/>
            </a:pPr>
            <a:r>
              <a:rPr b="0" i="0" lang="en" sz="2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Heuristics: attribute with the highest gain is chosen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mic Sans MS"/>
              <a:buChar char="•"/>
            </a:pPr>
            <a:r>
              <a:rPr b="0" i="0" lang="en" sz="2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This heuristics is local (local minimization of impurity)</a:t>
            </a:r>
          </a:p>
        </p:txBody>
      </p:sp>
      <p:sp>
        <p:nvSpPr>
          <p:cNvPr id="391" name="Shape 391"/>
          <p:cNvSpPr txBox="1"/>
          <p:nvPr>
            <p:ph idx="12" type="sldNum"/>
          </p:nvPr>
        </p:nvSpPr>
        <p:spPr>
          <a:xfrm>
            <a:off x="8556791" y="6333134"/>
            <a:ext cx="548699" cy="5243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92" name="Shape 392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Choosing the Right Split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Shape 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5175" y="3065662"/>
            <a:ext cx="1271587" cy="1235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Shape 3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700" y="3771875"/>
            <a:ext cx="1128712" cy="971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9" name="Shape 399"/>
          <p:cNvCxnSpPr>
            <a:stCxn id="400" idx="2"/>
          </p:cNvCxnSpPr>
          <p:nvPr/>
        </p:nvCxnSpPr>
        <p:spPr>
          <a:xfrm>
            <a:off x="1190552" y="1932091"/>
            <a:ext cx="226500" cy="1301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401" name="Shape 401"/>
          <p:cNvCxnSpPr/>
          <p:nvPr/>
        </p:nvCxnSpPr>
        <p:spPr>
          <a:xfrm>
            <a:off x="2597225" y="2172825"/>
            <a:ext cx="848700" cy="1086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402" name="Shape 402"/>
          <p:cNvCxnSpPr>
            <a:stCxn id="400" idx="3"/>
          </p:cNvCxnSpPr>
          <p:nvPr/>
        </p:nvCxnSpPr>
        <p:spPr>
          <a:xfrm>
            <a:off x="2284424" y="1124932"/>
            <a:ext cx="1145400" cy="201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403" name="Shape 403"/>
          <p:cNvSpPr txBox="1"/>
          <p:nvPr/>
        </p:nvSpPr>
        <p:spPr>
          <a:xfrm>
            <a:off x="3470875" y="990600"/>
            <a:ext cx="512700" cy="336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mic Sans MS"/>
              <a:buNone/>
            </a:pPr>
            <a:r>
              <a:rPr b="0" i="0" lang="en" sz="1600" u="none" cap="none" strike="noStrik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red</a:t>
            </a:r>
          </a:p>
        </p:txBody>
      </p:sp>
      <p:sp>
        <p:nvSpPr>
          <p:cNvPr id="404" name="Shape 404"/>
          <p:cNvSpPr txBox="1"/>
          <p:nvPr/>
        </p:nvSpPr>
        <p:spPr>
          <a:xfrm>
            <a:off x="946925" y="2913275"/>
            <a:ext cx="758700" cy="336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mic Sans MS"/>
              <a:buNone/>
            </a:pPr>
            <a:r>
              <a:rPr b="0" i="0" lang="en" sz="1600" u="none" cap="none" strike="noStrik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yellow</a:t>
            </a:r>
          </a:p>
        </p:txBody>
      </p:sp>
      <p:sp>
        <p:nvSpPr>
          <p:cNvPr id="405" name="Shape 405"/>
          <p:cNvSpPr txBox="1"/>
          <p:nvPr/>
        </p:nvSpPr>
        <p:spPr>
          <a:xfrm>
            <a:off x="2909550" y="2380300"/>
            <a:ext cx="719100" cy="336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mic Sans MS"/>
              <a:buNone/>
            </a:pPr>
            <a:r>
              <a:rPr b="0" i="0" lang="en" sz="1600" u="none" cap="none" strike="noStrike">
                <a:solidFill>
                  <a:srgbClr val="274E13"/>
                </a:solidFill>
                <a:latin typeface="Comic Sans MS"/>
                <a:ea typeface="Comic Sans MS"/>
                <a:cs typeface="Comic Sans MS"/>
                <a:sym typeface="Comic Sans MS"/>
              </a:rPr>
              <a:t>green</a:t>
            </a:r>
          </a:p>
        </p:txBody>
      </p:sp>
      <p:pic>
        <p:nvPicPr>
          <p:cNvPr id="406" name="Shape 4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9062" y="789612"/>
            <a:ext cx="1707356" cy="1193006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Shape 407"/>
          <p:cNvSpPr txBox="1"/>
          <p:nvPr/>
        </p:nvSpPr>
        <p:spPr>
          <a:xfrm>
            <a:off x="3983575" y="4588225"/>
            <a:ext cx="5105399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rIns="92075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25000"/>
              <a:buFont typeface="Comic Sans MS"/>
              <a:buNone/>
            </a:pPr>
            <a:r>
              <a:rPr b="0" i="0" lang="en" sz="2000" u="none" cap="none" strike="noStrike">
                <a:solidFill>
                  <a:srgbClr val="000099"/>
                </a:solidFill>
                <a:latin typeface="Comic Sans MS"/>
                <a:ea typeface="Comic Sans MS"/>
                <a:cs typeface="Comic Sans MS"/>
                <a:sym typeface="Comic Sans MS"/>
              </a:rPr>
              <a:t>Gain(Outline) = 0.971 – 0 = 0.971 bits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ct val="25000"/>
              <a:buFont typeface="Comic Sans MS"/>
              <a:buNone/>
            </a:pPr>
            <a:r>
              <a:rPr b="0" i="0" lang="en" sz="2000" u="none" cap="none" strike="noStrike">
                <a:solidFill>
                  <a:srgbClr val="000099"/>
                </a:solidFill>
                <a:latin typeface="Comic Sans MS"/>
                <a:ea typeface="Comic Sans MS"/>
                <a:cs typeface="Comic Sans MS"/>
                <a:sym typeface="Comic Sans MS"/>
              </a:rPr>
              <a:t>Gain(Dot) = 0.971 – 0.951 = 0.020 bits</a:t>
            </a:r>
          </a:p>
        </p:txBody>
      </p:sp>
      <p:sp>
        <p:nvSpPr>
          <p:cNvPr id="408" name="Shape 408"/>
          <p:cNvSpPr/>
          <p:nvPr/>
        </p:nvSpPr>
        <p:spPr>
          <a:xfrm>
            <a:off x="3981450" y="3345300"/>
            <a:ext cx="102899" cy="1028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9" name="Shape 409"/>
          <p:cNvSpPr/>
          <p:nvPr/>
        </p:nvSpPr>
        <p:spPr>
          <a:xfrm>
            <a:off x="3905250" y="3688200"/>
            <a:ext cx="102899" cy="1028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0" name="Shape 410"/>
          <p:cNvSpPr/>
          <p:nvPr/>
        </p:nvSpPr>
        <p:spPr>
          <a:xfrm>
            <a:off x="5251450" y="1033900"/>
            <a:ext cx="102899" cy="1028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1" name="Shape 411"/>
          <p:cNvSpPr/>
          <p:nvPr/>
        </p:nvSpPr>
        <p:spPr>
          <a:xfrm>
            <a:off x="1466850" y="4069200"/>
            <a:ext cx="102899" cy="1028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2" name="Shape 412"/>
          <p:cNvSpPr/>
          <p:nvPr/>
        </p:nvSpPr>
        <p:spPr>
          <a:xfrm>
            <a:off x="1466850" y="4386700"/>
            <a:ext cx="102899" cy="1028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3" name="Shape 413"/>
          <p:cNvSpPr/>
          <p:nvPr/>
        </p:nvSpPr>
        <p:spPr>
          <a:xfrm>
            <a:off x="4476750" y="1110100"/>
            <a:ext cx="102899" cy="1028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14" name="Shape 4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549" y="312987"/>
            <a:ext cx="1954825" cy="1544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idx="1" type="body"/>
          </p:nvPr>
        </p:nvSpPr>
        <p:spPr>
          <a:xfrm>
            <a:off x="457200" y="5875079"/>
            <a:ext cx="8229600" cy="69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Logistic Regression for Classification</a:t>
            </a:r>
          </a:p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556791" y="6333134"/>
            <a:ext cx="548700" cy="524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Shape 4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5175" y="3065662"/>
            <a:ext cx="1271587" cy="1235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Shape 4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700" y="3771875"/>
            <a:ext cx="1128712" cy="971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1" name="Shape 421"/>
          <p:cNvCxnSpPr>
            <a:stCxn id="422" idx="2"/>
          </p:cNvCxnSpPr>
          <p:nvPr/>
        </p:nvCxnSpPr>
        <p:spPr>
          <a:xfrm>
            <a:off x="1190552" y="1932091"/>
            <a:ext cx="226500" cy="1301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423" name="Shape 423"/>
          <p:cNvCxnSpPr/>
          <p:nvPr/>
        </p:nvCxnSpPr>
        <p:spPr>
          <a:xfrm>
            <a:off x="2597225" y="2172825"/>
            <a:ext cx="848700" cy="1086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424" name="Shape 424"/>
          <p:cNvCxnSpPr>
            <a:stCxn id="422" idx="3"/>
          </p:cNvCxnSpPr>
          <p:nvPr/>
        </p:nvCxnSpPr>
        <p:spPr>
          <a:xfrm>
            <a:off x="2284424" y="1124932"/>
            <a:ext cx="1145400" cy="201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425" name="Shape 425"/>
          <p:cNvSpPr txBox="1"/>
          <p:nvPr/>
        </p:nvSpPr>
        <p:spPr>
          <a:xfrm>
            <a:off x="3470875" y="990600"/>
            <a:ext cx="512700" cy="336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mic Sans MS"/>
              <a:buNone/>
            </a:pPr>
            <a:r>
              <a:rPr b="0" i="0" lang="en" sz="1600" u="none" cap="none" strike="noStrik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red</a:t>
            </a:r>
          </a:p>
        </p:txBody>
      </p:sp>
      <p:sp>
        <p:nvSpPr>
          <p:cNvPr id="426" name="Shape 426"/>
          <p:cNvSpPr txBox="1"/>
          <p:nvPr/>
        </p:nvSpPr>
        <p:spPr>
          <a:xfrm>
            <a:off x="946925" y="2913275"/>
            <a:ext cx="758700" cy="336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mic Sans MS"/>
              <a:buNone/>
            </a:pPr>
            <a:r>
              <a:rPr b="0" i="0" lang="en" sz="1600" u="none" cap="none" strike="noStrik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yellow</a:t>
            </a:r>
          </a:p>
        </p:txBody>
      </p:sp>
      <p:sp>
        <p:nvSpPr>
          <p:cNvPr id="427" name="Shape 427"/>
          <p:cNvSpPr txBox="1"/>
          <p:nvPr/>
        </p:nvSpPr>
        <p:spPr>
          <a:xfrm>
            <a:off x="2909550" y="2380300"/>
            <a:ext cx="719100" cy="336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mic Sans MS"/>
              <a:buNone/>
            </a:pPr>
            <a:r>
              <a:rPr b="0" i="0" lang="en" sz="1600" u="none" cap="none" strike="noStrike">
                <a:solidFill>
                  <a:srgbClr val="274E13"/>
                </a:solidFill>
                <a:latin typeface="Comic Sans MS"/>
                <a:ea typeface="Comic Sans MS"/>
                <a:cs typeface="Comic Sans MS"/>
                <a:sym typeface="Comic Sans MS"/>
              </a:rPr>
              <a:t>green</a:t>
            </a:r>
          </a:p>
        </p:txBody>
      </p:sp>
      <p:pic>
        <p:nvPicPr>
          <p:cNvPr id="428" name="Shape 4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9062" y="789612"/>
            <a:ext cx="1707356" cy="1193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Shape 4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4100" y="4459400"/>
            <a:ext cx="885825" cy="77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0" name="Shape 430"/>
          <p:cNvCxnSpPr/>
          <p:nvPr/>
        </p:nvCxnSpPr>
        <p:spPr>
          <a:xfrm>
            <a:off x="4804000" y="4396600"/>
            <a:ext cx="933599" cy="288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431" name="Shape 431"/>
          <p:cNvCxnSpPr>
            <a:endCxn id="432" idx="0"/>
          </p:cNvCxnSpPr>
          <p:nvPr/>
        </p:nvCxnSpPr>
        <p:spPr>
          <a:xfrm flipH="1">
            <a:off x="4749625" y="4413605"/>
            <a:ext cx="88200" cy="648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id="433" name="Shape 4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41275" y="5067275"/>
            <a:ext cx="828675" cy="614362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Shape 434"/>
          <p:cNvSpPr/>
          <p:nvPr/>
        </p:nvSpPr>
        <p:spPr>
          <a:xfrm>
            <a:off x="3981450" y="3345300"/>
            <a:ext cx="102899" cy="1028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5" name="Shape 435"/>
          <p:cNvSpPr/>
          <p:nvPr/>
        </p:nvSpPr>
        <p:spPr>
          <a:xfrm>
            <a:off x="3905250" y="3688200"/>
            <a:ext cx="102899" cy="1028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6" name="Shape 436"/>
          <p:cNvSpPr/>
          <p:nvPr/>
        </p:nvSpPr>
        <p:spPr>
          <a:xfrm>
            <a:off x="5251450" y="1033900"/>
            <a:ext cx="102899" cy="1028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7" name="Shape 437"/>
          <p:cNvSpPr/>
          <p:nvPr/>
        </p:nvSpPr>
        <p:spPr>
          <a:xfrm>
            <a:off x="1466850" y="4069200"/>
            <a:ext cx="102899" cy="1028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8" name="Shape 438"/>
          <p:cNvSpPr/>
          <p:nvPr/>
        </p:nvSpPr>
        <p:spPr>
          <a:xfrm>
            <a:off x="1466850" y="4386700"/>
            <a:ext cx="102899" cy="1028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9" name="Shape 439"/>
          <p:cNvSpPr/>
          <p:nvPr/>
        </p:nvSpPr>
        <p:spPr>
          <a:xfrm>
            <a:off x="4476750" y="1110100"/>
            <a:ext cx="102899" cy="1028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0" name="Shape 440"/>
          <p:cNvSpPr/>
          <p:nvPr/>
        </p:nvSpPr>
        <p:spPr>
          <a:xfrm>
            <a:off x="4375150" y="5326500"/>
            <a:ext cx="102899" cy="1028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1" name="Shape 441"/>
          <p:cNvSpPr/>
          <p:nvPr/>
        </p:nvSpPr>
        <p:spPr>
          <a:xfrm>
            <a:off x="6115050" y="4716900"/>
            <a:ext cx="102899" cy="1028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42" name="Shape 4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8549" y="312987"/>
            <a:ext cx="1954825" cy="1544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Shape 4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5175" y="3065662"/>
            <a:ext cx="1271587" cy="1235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Shape 4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700" y="3771875"/>
            <a:ext cx="1128712" cy="971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9" name="Shape 449"/>
          <p:cNvCxnSpPr>
            <a:stCxn id="450" idx="2"/>
          </p:cNvCxnSpPr>
          <p:nvPr/>
        </p:nvCxnSpPr>
        <p:spPr>
          <a:xfrm>
            <a:off x="1190552" y="1932091"/>
            <a:ext cx="226500" cy="1301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451" name="Shape 451"/>
          <p:cNvCxnSpPr/>
          <p:nvPr/>
        </p:nvCxnSpPr>
        <p:spPr>
          <a:xfrm>
            <a:off x="2597225" y="2172825"/>
            <a:ext cx="848700" cy="1086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452" name="Shape 452"/>
          <p:cNvCxnSpPr>
            <a:stCxn id="450" idx="3"/>
          </p:cNvCxnSpPr>
          <p:nvPr/>
        </p:nvCxnSpPr>
        <p:spPr>
          <a:xfrm>
            <a:off x="2284424" y="1124932"/>
            <a:ext cx="1145400" cy="201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453" name="Shape 453"/>
          <p:cNvSpPr txBox="1"/>
          <p:nvPr/>
        </p:nvSpPr>
        <p:spPr>
          <a:xfrm>
            <a:off x="3470875" y="990600"/>
            <a:ext cx="512700" cy="336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mic Sans MS"/>
              <a:buNone/>
            </a:pPr>
            <a:r>
              <a:rPr b="0" i="0" lang="en" sz="1600" u="none" cap="none" strike="noStrik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red</a:t>
            </a:r>
          </a:p>
        </p:txBody>
      </p:sp>
      <p:sp>
        <p:nvSpPr>
          <p:cNvPr id="454" name="Shape 454"/>
          <p:cNvSpPr txBox="1"/>
          <p:nvPr/>
        </p:nvSpPr>
        <p:spPr>
          <a:xfrm>
            <a:off x="946925" y="2913275"/>
            <a:ext cx="758700" cy="336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mic Sans MS"/>
              <a:buNone/>
            </a:pPr>
            <a:r>
              <a:rPr b="0" i="0" lang="en" sz="1600" u="none" cap="none" strike="noStrik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yellow</a:t>
            </a:r>
          </a:p>
        </p:txBody>
      </p:sp>
      <p:sp>
        <p:nvSpPr>
          <p:cNvPr id="455" name="Shape 455"/>
          <p:cNvSpPr txBox="1"/>
          <p:nvPr/>
        </p:nvSpPr>
        <p:spPr>
          <a:xfrm>
            <a:off x="2909550" y="2380300"/>
            <a:ext cx="719100" cy="336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mic Sans MS"/>
              <a:buNone/>
            </a:pPr>
            <a:r>
              <a:rPr b="0" i="0" lang="en" sz="1600" u="none" cap="none" strike="noStrike">
                <a:solidFill>
                  <a:srgbClr val="274E13"/>
                </a:solidFill>
                <a:latin typeface="Comic Sans MS"/>
                <a:ea typeface="Comic Sans MS"/>
                <a:cs typeface="Comic Sans MS"/>
                <a:sym typeface="Comic Sans MS"/>
              </a:rPr>
              <a:t>green</a:t>
            </a:r>
          </a:p>
        </p:txBody>
      </p:sp>
      <p:pic>
        <p:nvPicPr>
          <p:cNvPr id="456" name="Shape 4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9062" y="789612"/>
            <a:ext cx="1707356" cy="1193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Shape 4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4100" y="4459400"/>
            <a:ext cx="885825" cy="77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8" name="Shape 458"/>
          <p:cNvCxnSpPr/>
          <p:nvPr/>
        </p:nvCxnSpPr>
        <p:spPr>
          <a:xfrm>
            <a:off x="4804000" y="4396600"/>
            <a:ext cx="933599" cy="288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459" name="Shape 459"/>
          <p:cNvCxnSpPr>
            <a:endCxn id="460" idx="0"/>
          </p:cNvCxnSpPr>
          <p:nvPr/>
        </p:nvCxnSpPr>
        <p:spPr>
          <a:xfrm flipH="1">
            <a:off x="4749625" y="4413605"/>
            <a:ext cx="88200" cy="648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id="461" name="Shape 4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41275" y="5067275"/>
            <a:ext cx="828675" cy="614362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Shape 462"/>
          <p:cNvSpPr txBox="1"/>
          <p:nvPr/>
        </p:nvSpPr>
        <p:spPr>
          <a:xfrm>
            <a:off x="4082875" y="88650"/>
            <a:ext cx="5105399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rIns="92075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25000"/>
              <a:buFont typeface="Comic Sans MS"/>
              <a:buNone/>
            </a:pPr>
            <a:r>
              <a:rPr b="0" i="0" lang="en" sz="2000" u="none" cap="none" strike="noStrike">
                <a:solidFill>
                  <a:srgbClr val="000099"/>
                </a:solidFill>
                <a:latin typeface="Comic Sans MS"/>
                <a:ea typeface="Comic Sans MS"/>
                <a:cs typeface="Comic Sans MS"/>
                <a:sym typeface="Comic Sans MS"/>
              </a:rPr>
              <a:t>Gain(Outline) = 0.971 – 0.951 = 0.020 bits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ct val="25000"/>
              <a:buFont typeface="Comic Sans MS"/>
              <a:buNone/>
            </a:pPr>
            <a:r>
              <a:rPr b="0" i="0" lang="en" sz="2000" u="none" cap="none" strike="noStrike">
                <a:solidFill>
                  <a:srgbClr val="000099"/>
                </a:solidFill>
                <a:latin typeface="Comic Sans MS"/>
                <a:ea typeface="Comic Sans MS"/>
                <a:cs typeface="Comic Sans MS"/>
                <a:sym typeface="Comic Sans MS"/>
              </a:rPr>
              <a:t>Gain(Dot) = 0.971 – 0 = 0.971 bits</a:t>
            </a:r>
          </a:p>
        </p:txBody>
      </p:sp>
      <p:sp>
        <p:nvSpPr>
          <p:cNvPr id="463" name="Shape 463"/>
          <p:cNvSpPr/>
          <p:nvPr/>
        </p:nvSpPr>
        <p:spPr>
          <a:xfrm>
            <a:off x="3981450" y="3345300"/>
            <a:ext cx="102899" cy="1028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4" name="Shape 464"/>
          <p:cNvSpPr/>
          <p:nvPr/>
        </p:nvSpPr>
        <p:spPr>
          <a:xfrm>
            <a:off x="3905250" y="3688200"/>
            <a:ext cx="102899" cy="1028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5" name="Shape 465"/>
          <p:cNvSpPr/>
          <p:nvPr/>
        </p:nvSpPr>
        <p:spPr>
          <a:xfrm>
            <a:off x="5251450" y="1033900"/>
            <a:ext cx="102899" cy="1028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6" name="Shape 466"/>
          <p:cNvSpPr/>
          <p:nvPr/>
        </p:nvSpPr>
        <p:spPr>
          <a:xfrm>
            <a:off x="1466850" y="4069200"/>
            <a:ext cx="102899" cy="1028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7" name="Shape 467"/>
          <p:cNvSpPr/>
          <p:nvPr/>
        </p:nvSpPr>
        <p:spPr>
          <a:xfrm>
            <a:off x="1466850" y="4386700"/>
            <a:ext cx="102899" cy="1028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8" name="Shape 468"/>
          <p:cNvSpPr/>
          <p:nvPr/>
        </p:nvSpPr>
        <p:spPr>
          <a:xfrm>
            <a:off x="4476750" y="1135500"/>
            <a:ext cx="102899" cy="1028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9" name="Shape 469"/>
          <p:cNvSpPr/>
          <p:nvPr/>
        </p:nvSpPr>
        <p:spPr>
          <a:xfrm>
            <a:off x="4375150" y="5326500"/>
            <a:ext cx="102899" cy="1028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0" name="Shape 470"/>
          <p:cNvSpPr/>
          <p:nvPr/>
        </p:nvSpPr>
        <p:spPr>
          <a:xfrm>
            <a:off x="6115050" y="4716900"/>
            <a:ext cx="102899" cy="1028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71" name="Shape 47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8549" y="312987"/>
            <a:ext cx="1954825" cy="1544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Shape 4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5175" y="3065662"/>
            <a:ext cx="1271587" cy="1235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Shape 4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700" y="3771875"/>
            <a:ext cx="1128712" cy="971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8" name="Shape 478"/>
          <p:cNvCxnSpPr>
            <a:stCxn id="479" idx="2"/>
          </p:cNvCxnSpPr>
          <p:nvPr/>
        </p:nvCxnSpPr>
        <p:spPr>
          <a:xfrm>
            <a:off x="1190552" y="1932091"/>
            <a:ext cx="226500" cy="1301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480" name="Shape 480"/>
          <p:cNvCxnSpPr/>
          <p:nvPr/>
        </p:nvCxnSpPr>
        <p:spPr>
          <a:xfrm>
            <a:off x="2597225" y="2172825"/>
            <a:ext cx="848700" cy="1086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481" name="Shape 481"/>
          <p:cNvCxnSpPr>
            <a:stCxn id="479" idx="3"/>
          </p:cNvCxnSpPr>
          <p:nvPr/>
        </p:nvCxnSpPr>
        <p:spPr>
          <a:xfrm>
            <a:off x="2284424" y="1124932"/>
            <a:ext cx="1145400" cy="201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482" name="Shape 482"/>
          <p:cNvSpPr txBox="1"/>
          <p:nvPr/>
        </p:nvSpPr>
        <p:spPr>
          <a:xfrm>
            <a:off x="3470875" y="990600"/>
            <a:ext cx="512700" cy="336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mic Sans MS"/>
              <a:buNone/>
            </a:pPr>
            <a:r>
              <a:rPr b="0" i="0" lang="en" sz="1600" u="none" cap="none" strike="noStrik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red</a:t>
            </a:r>
          </a:p>
        </p:txBody>
      </p:sp>
      <p:sp>
        <p:nvSpPr>
          <p:cNvPr id="483" name="Shape 483"/>
          <p:cNvSpPr txBox="1"/>
          <p:nvPr/>
        </p:nvSpPr>
        <p:spPr>
          <a:xfrm>
            <a:off x="946925" y="2913275"/>
            <a:ext cx="758700" cy="336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mic Sans MS"/>
              <a:buNone/>
            </a:pPr>
            <a:r>
              <a:rPr b="0" i="0" lang="en" sz="1600" u="none" cap="none" strike="noStrik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yellow</a:t>
            </a:r>
          </a:p>
        </p:txBody>
      </p:sp>
      <p:sp>
        <p:nvSpPr>
          <p:cNvPr id="484" name="Shape 484"/>
          <p:cNvSpPr txBox="1"/>
          <p:nvPr/>
        </p:nvSpPr>
        <p:spPr>
          <a:xfrm>
            <a:off x="2909550" y="2380300"/>
            <a:ext cx="719100" cy="336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mic Sans MS"/>
              <a:buNone/>
            </a:pPr>
            <a:r>
              <a:rPr b="0" i="0" lang="en" sz="1600" u="none" cap="none" strike="noStrike">
                <a:solidFill>
                  <a:srgbClr val="274E13"/>
                </a:solidFill>
                <a:latin typeface="Comic Sans MS"/>
                <a:ea typeface="Comic Sans MS"/>
                <a:cs typeface="Comic Sans MS"/>
                <a:sym typeface="Comic Sans MS"/>
              </a:rPr>
              <a:t>green</a:t>
            </a:r>
          </a:p>
        </p:txBody>
      </p:sp>
      <p:pic>
        <p:nvPicPr>
          <p:cNvPr id="485" name="Shape 4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9062" y="789612"/>
            <a:ext cx="1707356" cy="1193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Shape 4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4100" y="4459400"/>
            <a:ext cx="885825" cy="77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7" name="Shape 487"/>
          <p:cNvCxnSpPr/>
          <p:nvPr/>
        </p:nvCxnSpPr>
        <p:spPr>
          <a:xfrm>
            <a:off x="4804000" y="4396600"/>
            <a:ext cx="933599" cy="288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488" name="Shape 488"/>
          <p:cNvCxnSpPr>
            <a:endCxn id="489" idx="0"/>
          </p:cNvCxnSpPr>
          <p:nvPr/>
        </p:nvCxnSpPr>
        <p:spPr>
          <a:xfrm flipH="1">
            <a:off x="4749625" y="4413605"/>
            <a:ext cx="88200" cy="648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id="490" name="Shape 4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41275" y="5067275"/>
            <a:ext cx="828675" cy="614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Shape 49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10550" y="1089662"/>
            <a:ext cx="528637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Shape 49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35550" y="2672000"/>
            <a:ext cx="828675" cy="614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3" name="Shape 493"/>
          <p:cNvCxnSpPr>
            <a:endCxn id="491" idx="1"/>
          </p:cNvCxnSpPr>
          <p:nvPr/>
        </p:nvCxnSpPr>
        <p:spPr>
          <a:xfrm>
            <a:off x="6382450" y="1381037"/>
            <a:ext cx="1028100" cy="80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494" name="Shape 494"/>
          <p:cNvCxnSpPr>
            <a:endCxn id="492" idx="0"/>
          </p:cNvCxnSpPr>
          <p:nvPr/>
        </p:nvCxnSpPr>
        <p:spPr>
          <a:xfrm>
            <a:off x="6278087" y="1521500"/>
            <a:ext cx="571800" cy="1150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495" name="Shape 495"/>
          <p:cNvSpPr/>
          <p:nvPr/>
        </p:nvSpPr>
        <p:spPr>
          <a:xfrm>
            <a:off x="3981450" y="3345300"/>
            <a:ext cx="102899" cy="1028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6" name="Shape 496"/>
          <p:cNvSpPr/>
          <p:nvPr/>
        </p:nvSpPr>
        <p:spPr>
          <a:xfrm>
            <a:off x="3905250" y="3688200"/>
            <a:ext cx="102899" cy="1028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7" name="Shape 497"/>
          <p:cNvSpPr/>
          <p:nvPr/>
        </p:nvSpPr>
        <p:spPr>
          <a:xfrm>
            <a:off x="5251450" y="1033900"/>
            <a:ext cx="102899" cy="1028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8" name="Shape 498"/>
          <p:cNvSpPr/>
          <p:nvPr/>
        </p:nvSpPr>
        <p:spPr>
          <a:xfrm>
            <a:off x="1466850" y="4069200"/>
            <a:ext cx="102899" cy="1028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9" name="Shape 499"/>
          <p:cNvSpPr/>
          <p:nvPr/>
        </p:nvSpPr>
        <p:spPr>
          <a:xfrm>
            <a:off x="1466850" y="4386700"/>
            <a:ext cx="102899" cy="1028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0" name="Shape 500"/>
          <p:cNvSpPr/>
          <p:nvPr/>
        </p:nvSpPr>
        <p:spPr>
          <a:xfrm>
            <a:off x="4476750" y="1110100"/>
            <a:ext cx="102899" cy="1028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1" name="Shape 501"/>
          <p:cNvSpPr/>
          <p:nvPr/>
        </p:nvSpPr>
        <p:spPr>
          <a:xfrm>
            <a:off x="4375150" y="5326500"/>
            <a:ext cx="102899" cy="1028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2" name="Shape 502"/>
          <p:cNvSpPr/>
          <p:nvPr/>
        </p:nvSpPr>
        <p:spPr>
          <a:xfrm>
            <a:off x="6115050" y="4716900"/>
            <a:ext cx="102899" cy="1028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3" name="Shape 503"/>
          <p:cNvSpPr/>
          <p:nvPr/>
        </p:nvSpPr>
        <p:spPr>
          <a:xfrm>
            <a:off x="7639050" y="1592700"/>
            <a:ext cx="102899" cy="1028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4" name="Shape 504"/>
          <p:cNvSpPr/>
          <p:nvPr/>
        </p:nvSpPr>
        <p:spPr>
          <a:xfrm>
            <a:off x="7600950" y="1258475"/>
            <a:ext cx="102899" cy="1028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05" name="Shape 50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8549" y="312987"/>
            <a:ext cx="1954825" cy="1544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92075" rIns="92075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25000"/>
              <a:buFont typeface="Comic Sans MS"/>
              <a:buNone/>
            </a:pPr>
            <a:r>
              <a:rPr b="1" i="0" lang="en" sz="4400" u="none" cap="none" strike="noStrike">
                <a:solidFill>
                  <a:srgbClr val="000099"/>
                </a:solidFill>
                <a:latin typeface="Comic Sans MS"/>
                <a:ea typeface="Comic Sans MS"/>
                <a:cs typeface="Comic Sans MS"/>
                <a:sym typeface="Comic Sans MS"/>
              </a:rPr>
              <a:t>Decision Tree</a:t>
            </a:r>
          </a:p>
        </p:txBody>
      </p:sp>
      <p:sp>
        <p:nvSpPr>
          <p:cNvPr id="511" name="Shape 511"/>
          <p:cNvSpPr txBox="1"/>
          <p:nvPr/>
        </p:nvSpPr>
        <p:spPr>
          <a:xfrm>
            <a:off x="4648200" y="3810000"/>
            <a:ext cx="1066799" cy="3813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mic Sans MS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Color</a:t>
            </a:r>
          </a:p>
        </p:txBody>
      </p:sp>
      <p:sp>
        <p:nvSpPr>
          <p:cNvPr id="512" name="Shape 512"/>
          <p:cNvSpPr txBox="1"/>
          <p:nvPr/>
        </p:nvSpPr>
        <p:spPr>
          <a:xfrm>
            <a:off x="3048000" y="4876800"/>
            <a:ext cx="1066799" cy="3813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mic Sans MS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Dot</a:t>
            </a:r>
          </a:p>
        </p:txBody>
      </p:sp>
      <p:sp>
        <p:nvSpPr>
          <p:cNvPr id="513" name="Shape 513"/>
          <p:cNvSpPr txBox="1"/>
          <p:nvPr/>
        </p:nvSpPr>
        <p:spPr>
          <a:xfrm>
            <a:off x="6477000" y="4876800"/>
            <a:ext cx="1066799" cy="3813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mic Sans MS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Outline</a:t>
            </a:r>
          </a:p>
        </p:txBody>
      </p:sp>
      <p:sp>
        <p:nvSpPr>
          <p:cNvPr id="514" name="Shape 514"/>
          <p:cNvSpPr txBox="1"/>
          <p:nvPr/>
        </p:nvSpPr>
        <p:spPr>
          <a:xfrm>
            <a:off x="4648200" y="4876800"/>
            <a:ext cx="1066799" cy="38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mic Sans MS"/>
              <a:buNone/>
            </a:pPr>
            <a:r>
              <a:rPr b="0" i="0" lang="en" sz="1600" u="none" cap="none" strike="noStrike">
                <a:latin typeface="Comic Sans MS"/>
                <a:ea typeface="Comic Sans MS"/>
                <a:cs typeface="Comic Sans MS"/>
                <a:sym typeface="Comic Sans MS"/>
              </a:rPr>
              <a:t>square</a:t>
            </a:r>
          </a:p>
        </p:txBody>
      </p:sp>
      <p:cxnSp>
        <p:nvCxnSpPr>
          <p:cNvPr id="515" name="Shape 515"/>
          <p:cNvCxnSpPr/>
          <p:nvPr/>
        </p:nvCxnSpPr>
        <p:spPr>
          <a:xfrm flipH="1" rot="10800000">
            <a:off x="3581400" y="4191300"/>
            <a:ext cx="1600199" cy="685499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16" name="Shape 516"/>
          <p:cNvCxnSpPr/>
          <p:nvPr/>
        </p:nvCxnSpPr>
        <p:spPr>
          <a:xfrm rot="10800000">
            <a:off x="5181599" y="4191300"/>
            <a:ext cx="1828800" cy="685499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17" name="Shape 517"/>
          <p:cNvCxnSpPr/>
          <p:nvPr/>
        </p:nvCxnSpPr>
        <p:spPr>
          <a:xfrm rot="10800000">
            <a:off x="5181600" y="4191300"/>
            <a:ext cx="0" cy="685499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18" name="Shape 518"/>
          <p:cNvSpPr txBox="1"/>
          <p:nvPr/>
        </p:nvSpPr>
        <p:spPr>
          <a:xfrm>
            <a:off x="3886200" y="4343400"/>
            <a:ext cx="752400" cy="3047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mic Sans MS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red</a:t>
            </a:r>
          </a:p>
        </p:txBody>
      </p:sp>
      <p:sp>
        <p:nvSpPr>
          <p:cNvPr id="519" name="Shape 519"/>
          <p:cNvSpPr txBox="1"/>
          <p:nvPr/>
        </p:nvSpPr>
        <p:spPr>
          <a:xfrm>
            <a:off x="4800600" y="4495800"/>
            <a:ext cx="687300" cy="3047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mic Sans MS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yellow</a:t>
            </a:r>
          </a:p>
        </p:txBody>
      </p:sp>
      <p:sp>
        <p:nvSpPr>
          <p:cNvPr id="520" name="Shape 520"/>
          <p:cNvSpPr txBox="1"/>
          <p:nvPr/>
        </p:nvSpPr>
        <p:spPr>
          <a:xfrm>
            <a:off x="5867400" y="4343400"/>
            <a:ext cx="650999" cy="3047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mic Sans MS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green</a:t>
            </a:r>
          </a:p>
        </p:txBody>
      </p:sp>
      <p:sp>
        <p:nvSpPr>
          <p:cNvPr id="521" name="Shape 521"/>
          <p:cNvSpPr txBox="1"/>
          <p:nvPr/>
        </p:nvSpPr>
        <p:spPr>
          <a:xfrm>
            <a:off x="4038600" y="5943600"/>
            <a:ext cx="1066799" cy="38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mic Sans MS"/>
              <a:buNone/>
            </a:pPr>
            <a:r>
              <a:rPr b="0" i="0" lang="en" sz="1600" u="none" cap="none" strike="noStrike">
                <a:latin typeface="Comic Sans MS"/>
                <a:ea typeface="Comic Sans MS"/>
                <a:cs typeface="Comic Sans MS"/>
                <a:sym typeface="Comic Sans MS"/>
              </a:rPr>
              <a:t>square</a:t>
            </a:r>
          </a:p>
        </p:txBody>
      </p:sp>
      <p:sp>
        <p:nvSpPr>
          <p:cNvPr id="522" name="Shape 522"/>
          <p:cNvSpPr txBox="1"/>
          <p:nvPr/>
        </p:nvSpPr>
        <p:spPr>
          <a:xfrm>
            <a:off x="2133600" y="5943600"/>
            <a:ext cx="1066799" cy="38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mic Sans MS"/>
              <a:buNone/>
            </a:pPr>
            <a:r>
              <a:rPr b="0" i="0" lang="en" sz="1600" u="none" cap="none" strike="noStrike">
                <a:latin typeface="Comic Sans MS"/>
                <a:ea typeface="Comic Sans MS"/>
                <a:cs typeface="Comic Sans MS"/>
                <a:sym typeface="Comic Sans MS"/>
              </a:rPr>
              <a:t>triangle</a:t>
            </a:r>
          </a:p>
        </p:txBody>
      </p:sp>
      <p:cxnSp>
        <p:nvCxnSpPr>
          <p:cNvPr id="523" name="Shape 523"/>
          <p:cNvCxnSpPr/>
          <p:nvPr/>
        </p:nvCxnSpPr>
        <p:spPr>
          <a:xfrm flipH="1" rot="10800000">
            <a:off x="2667000" y="5258100"/>
            <a:ext cx="914400" cy="685499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24" name="Shape 524"/>
          <p:cNvCxnSpPr/>
          <p:nvPr/>
        </p:nvCxnSpPr>
        <p:spPr>
          <a:xfrm rot="10800000">
            <a:off x="3581400" y="5258100"/>
            <a:ext cx="990599" cy="685499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25" name="Shape 525"/>
          <p:cNvSpPr txBox="1"/>
          <p:nvPr/>
        </p:nvSpPr>
        <p:spPr>
          <a:xfrm>
            <a:off x="2667000" y="5486400"/>
            <a:ext cx="752400" cy="3047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mic Sans MS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526" name="Shape 526"/>
          <p:cNvSpPr txBox="1"/>
          <p:nvPr/>
        </p:nvSpPr>
        <p:spPr>
          <a:xfrm>
            <a:off x="3733800" y="5486400"/>
            <a:ext cx="1066799" cy="3047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mic Sans MS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527" name="Shape 527"/>
          <p:cNvSpPr txBox="1"/>
          <p:nvPr/>
        </p:nvSpPr>
        <p:spPr>
          <a:xfrm>
            <a:off x="7467600" y="5943600"/>
            <a:ext cx="1066799" cy="38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mic Sans MS"/>
              <a:buNone/>
            </a:pPr>
            <a:r>
              <a:rPr b="0" i="0" lang="en" sz="1600" u="none" cap="none" strike="noStrike">
                <a:latin typeface="Comic Sans MS"/>
                <a:ea typeface="Comic Sans MS"/>
                <a:cs typeface="Comic Sans MS"/>
                <a:sym typeface="Comic Sans MS"/>
              </a:rPr>
              <a:t>square</a:t>
            </a:r>
          </a:p>
        </p:txBody>
      </p:sp>
      <p:sp>
        <p:nvSpPr>
          <p:cNvPr id="528" name="Shape 528"/>
          <p:cNvSpPr txBox="1"/>
          <p:nvPr/>
        </p:nvSpPr>
        <p:spPr>
          <a:xfrm>
            <a:off x="5562600" y="5943600"/>
            <a:ext cx="1066799" cy="38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mic Sans MS"/>
              <a:buNone/>
            </a:pPr>
            <a:r>
              <a:rPr b="0" i="0" lang="en" sz="1600" u="none" cap="none" strike="noStrike">
                <a:latin typeface="Comic Sans MS"/>
                <a:ea typeface="Comic Sans MS"/>
                <a:cs typeface="Comic Sans MS"/>
                <a:sym typeface="Comic Sans MS"/>
              </a:rPr>
              <a:t>triangle</a:t>
            </a:r>
          </a:p>
        </p:txBody>
      </p:sp>
      <p:cxnSp>
        <p:nvCxnSpPr>
          <p:cNvPr id="529" name="Shape 529"/>
          <p:cNvCxnSpPr/>
          <p:nvPr/>
        </p:nvCxnSpPr>
        <p:spPr>
          <a:xfrm flipH="1" rot="10800000">
            <a:off x="6096000" y="5258100"/>
            <a:ext cx="914400" cy="685499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30" name="Shape 530"/>
          <p:cNvCxnSpPr/>
          <p:nvPr/>
        </p:nvCxnSpPr>
        <p:spPr>
          <a:xfrm rot="10800000">
            <a:off x="7010400" y="5258100"/>
            <a:ext cx="990599" cy="685499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31" name="Shape 531"/>
          <p:cNvSpPr txBox="1"/>
          <p:nvPr/>
        </p:nvSpPr>
        <p:spPr>
          <a:xfrm>
            <a:off x="6007100" y="5486400"/>
            <a:ext cx="841499" cy="3047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mic Sans MS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dashed</a:t>
            </a:r>
          </a:p>
        </p:txBody>
      </p:sp>
      <p:sp>
        <p:nvSpPr>
          <p:cNvPr id="532" name="Shape 532"/>
          <p:cNvSpPr txBox="1"/>
          <p:nvPr/>
        </p:nvSpPr>
        <p:spPr>
          <a:xfrm>
            <a:off x="7162800" y="5486400"/>
            <a:ext cx="1066799" cy="3047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mic Sans MS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solid</a:t>
            </a:r>
          </a:p>
        </p:txBody>
      </p:sp>
      <p:sp>
        <p:nvSpPr>
          <p:cNvPr id="533" name="Shape 533"/>
          <p:cNvSpPr/>
          <p:nvPr/>
        </p:nvSpPr>
        <p:spPr>
          <a:xfrm rot="2519782">
            <a:off x="2971780" y="3200292"/>
            <a:ext cx="838012" cy="762173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34" name="Shape 5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549" y="1900487"/>
            <a:ext cx="1954825" cy="1544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Regression ?</a:t>
            </a:r>
          </a:p>
        </p:txBody>
      </p:sp>
      <p:sp>
        <p:nvSpPr>
          <p:cNvPr id="540" name="Shape 540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Same deal, but different "optimization function".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Can use standard deviation in place of "Entropy" or "Gini".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See here for a nice example using ID3 for regression.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http://www.saedsayad.com/decision_tree_reg.htm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1" name="Shape 541"/>
          <p:cNvSpPr txBox="1"/>
          <p:nvPr>
            <p:ph idx="12" type="sldNum"/>
          </p:nvPr>
        </p:nvSpPr>
        <p:spPr>
          <a:xfrm>
            <a:off x="8556791" y="6333134"/>
            <a:ext cx="548699" cy="5243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 txBox="1"/>
          <p:nvPr>
            <p:ph idx="4294967295" type="title"/>
          </p:nvPr>
        </p:nvSpPr>
        <p:spPr>
          <a:xfrm>
            <a:off x="479600" y="4515825"/>
            <a:ext cx="7311600" cy="1143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/>
              <a:t>Break</a:t>
            </a:r>
          </a:p>
        </p:txBody>
      </p:sp>
      <p:sp>
        <p:nvSpPr>
          <p:cNvPr id="547" name="Shape 547"/>
          <p:cNvSpPr txBox="1"/>
          <p:nvPr>
            <p:ph idx="12" type="sldNum"/>
          </p:nvPr>
        </p:nvSpPr>
        <p:spPr>
          <a:xfrm>
            <a:off x="8556791" y="6333134"/>
            <a:ext cx="548700" cy="524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/>
          <p:nvPr>
            <p:ph idx="4294967295" type="title"/>
          </p:nvPr>
        </p:nvSpPr>
        <p:spPr>
          <a:xfrm>
            <a:off x="479600" y="4515825"/>
            <a:ext cx="7311600" cy="1143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7200"/>
              <a:t>Random Forest</a:t>
            </a:r>
          </a:p>
        </p:txBody>
      </p:sp>
      <p:sp>
        <p:nvSpPr>
          <p:cNvPr id="553" name="Shape 553"/>
          <p:cNvSpPr txBox="1"/>
          <p:nvPr>
            <p:ph idx="12" type="sldNum"/>
          </p:nvPr>
        </p:nvSpPr>
        <p:spPr>
          <a:xfrm>
            <a:off x="8556791" y="6333134"/>
            <a:ext cx="548699" cy="5243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 txBox="1"/>
          <p:nvPr>
            <p:ph idx="4294967295" type="title"/>
          </p:nvPr>
        </p:nvSpPr>
        <p:spPr>
          <a:xfrm>
            <a:off x="479600" y="4515825"/>
            <a:ext cx="7311600" cy="1143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/>
              <a:t>Quiz</a:t>
            </a:r>
          </a:p>
        </p:txBody>
      </p:sp>
      <p:sp>
        <p:nvSpPr>
          <p:cNvPr id="559" name="Shape 559"/>
          <p:cNvSpPr txBox="1"/>
          <p:nvPr>
            <p:ph idx="12" type="sldNum"/>
          </p:nvPr>
        </p:nvSpPr>
        <p:spPr>
          <a:xfrm>
            <a:off x="8556791" y="6333134"/>
            <a:ext cx="548700" cy="524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 txBox="1"/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Quiz</a:t>
            </a:r>
          </a:p>
        </p:txBody>
      </p:sp>
      <p:sp>
        <p:nvSpPr>
          <p:cNvPr id="565" name="Shape 565"/>
          <p:cNvSpPr txBox="1"/>
          <p:nvPr>
            <p:ph idx="1" type="body"/>
          </p:nvPr>
        </p:nvSpPr>
        <p:spPr>
          <a:xfrm>
            <a:off x="457200" y="2571887"/>
            <a:ext cx="8229600" cy="2607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Gradient Descent?</a:t>
            </a:r>
          </a:p>
          <a:p>
            <a:pPr indent="-228600" lvl="0" marL="914400" rtl="0">
              <a:spcBef>
                <a:spcPts val="0"/>
              </a:spcBef>
              <a:buChar char="●"/>
            </a:pPr>
            <a:r>
              <a:rPr lang="en"/>
              <a:t>What's it for?</a:t>
            </a:r>
          </a:p>
          <a:p>
            <a:pPr indent="-228600" lvl="0" marL="914400" rtl="0">
              <a:spcBef>
                <a:spcPts val="0"/>
              </a:spcBef>
              <a:buChar char="●"/>
            </a:pPr>
            <a:r>
              <a:rPr lang="en"/>
              <a:t>How it's done?</a:t>
            </a:r>
          </a:p>
        </p:txBody>
      </p:sp>
      <p:sp>
        <p:nvSpPr>
          <p:cNvPr id="566" name="Shape 566"/>
          <p:cNvSpPr txBox="1"/>
          <p:nvPr>
            <p:ph idx="12" type="sldNum"/>
          </p:nvPr>
        </p:nvSpPr>
        <p:spPr>
          <a:xfrm>
            <a:off x="8556791" y="6333134"/>
            <a:ext cx="548700" cy="524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Combine Weaker Learners to make a Strong Learner: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Bagging (bootstrap aggregation)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Boosting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Bucket of Models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Stacking</a:t>
            </a:r>
          </a:p>
        </p:txBody>
      </p:sp>
      <p:sp>
        <p:nvSpPr>
          <p:cNvPr id="572" name="Shape 572"/>
          <p:cNvSpPr txBox="1"/>
          <p:nvPr>
            <p:ph idx="12" type="sldNum"/>
          </p:nvPr>
        </p:nvSpPr>
        <p:spPr>
          <a:xfrm>
            <a:off x="8556791" y="6333134"/>
            <a:ext cx="548700" cy="524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73" name="Shape 573"/>
          <p:cNvSpPr txBox="1"/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Ensemble Learning Methods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556791" y="6333134"/>
            <a:ext cx="548700" cy="524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050" y="2082837"/>
            <a:ext cx="7277100" cy="44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 txBox="1"/>
          <p:nvPr>
            <p:ph idx="12" type="sldNum"/>
          </p:nvPr>
        </p:nvSpPr>
        <p:spPr>
          <a:xfrm>
            <a:off x="8556791" y="6333134"/>
            <a:ext cx="548700" cy="524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79" name="Shape 579"/>
          <p:cNvSpPr txBox="1"/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Bucket of Models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 txBox="1"/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Stacking</a:t>
            </a:r>
          </a:p>
        </p:txBody>
      </p:sp>
      <p:sp>
        <p:nvSpPr>
          <p:cNvPr id="585" name="Shape 585"/>
          <p:cNvSpPr txBox="1"/>
          <p:nvPr>
            <p:ph idx="12" type="sldNum"/>
          </p:nvPr>
        </p:nvSpPr>
        <p:spPr>
          <a:xfrm>
            <a:off x="8556791" y="6333134"/>
            <a:ext cx="548700" cy="524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Stacking" id="586" name="Shape 5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000" y="1561725"/>
            <a:ext cx="5524500" cy="36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 txBox="1"/>
          <p:nvPr/>
        </p:nvSpPr>
        <p:spPr>
          <a:xfrm>
            <a:off x="228600" y="6597650"/>
            <a:ext cx="11985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Noto Symbo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Helge Voss </a:t>
            </a:r>
          </a:p>
        </p:txBody>
      </p:sp>
      <p:sp>
        <p:nvSpPr>
          <p:cNvPr id="592" name="Shape 592"/>
          <p:cNvSpPr txBox="1"/>
          <p:nvPr/>
        </p:nvSpPr>
        <p:spPr>
          <a:xfrm>
            <a:off x="1592262" y="6597650"/>
            <a:ext cx="70293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Noto Symbo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TMVA-Workshop, CERN,  21. January 2011  ― Decision Trees and Boosting </a:t>
            </a:r>
          </a:p>
        </p:txBody>
      </p:sp>
      <p:sp>
        <p:nvSpPr>
          <p:cNvPr id="593" name="Shape 593"/>
          <p:cNvSpPr/>
          <p:nvPr/>
        </p:nvSpPr>
        <p:spPr>
          <a:xfrm>
            <a:off x="274637" y="1798637"/>
            <a:ext cx="2466900" cy="438300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46800" lIns="90000" rIns="90000" tIns="46800">
            <a:noAutofit/>
          </a:bodyPr>
          <a:lstStyle/>
          <a:p>
            <a:pPr indent="-177800" lvl="0" marL="177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Noto Symbo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Training Sample</a:t>
            </a:r>
          </a:p>
        </p:txBody>
      </p:sp>
      <p:grpSp>
        <p:nvGrpSpPr>
          <p:cNvPr id="594" name="Shape 594"/>
          <p:cNvGrpSpPr/>
          <p:nvPr/>
        </p:nvGrpSpPr>
        <p:grpSpPr>
          <a:xfrm>
            <a:off x="2754311" y="1724025"/>
            <a:ext cx="1749512" cy="546000"/>
            <a:chOff x="2816225" y="1439862"/>
            <a:chExt cx="1749512" cy="546000"/>
          </a:xfrm>
        </p:grpSpPr>
        <p:cxnSp>
          <p:nvCxnSpPr>
            <p:cNvPr id="595" name="Shape 595"/>
            <p:cNvCxnSpPr/>
            <p:nvPr/>
          </p:nvCxnSpPr>
          <p:spPr>
            <a:xfrm flipH="1" rot="10800000">
              <a:off x="2816225" y="1708075"/>
              <a:ext cx="679500" cy="9600"/>
            </a:xfrm>
            <a:prstGeom prst="straightConnector1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miter/>
              <a:headEnd len="med" w="med" type="none"/>
              <a:tailEnd len="lg" w="lg" type="triangle"/>
            </a:ln>
          </p:spPr>
        </p:cxnSp>
        <p:sp>
          <p:nvSpPr>
            <p:cNvPr id="596" name="Shape 596"/>
            <p:cNvSpPr txBox="1"/>
            <p:nvPr/>
          </p:nvSpPr>
          <p:spPr>
            <a:xfrm>
              <a:off x="3538537" y="1439862"/>
              <a:ext cx="1027200" cy="54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800" lIns="90000" rIns="90000" tIns="46800">
              <a:noAutofit/>
            </a:bodyPr>
            <a:lstStyle/>
            <a:p>
              <a:pPr indent="-177800" lvl="0" marL="17780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25000"/>
                <a:buFont typeface="Noto Symbol"/>
                <a:buNone/>
              </a:pPr>
              <a:r>
                <a:rPr b="0" i="0" lang="en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classifier </a:t>
              </a:r>
            </a:p>
            <a:p>
              <a:pPr indent="-177800" lvl="0" marL="177800" marR="0" rtl="0" algn="ctr">
                <a:lnSpc>
                  <a:spcPct val="75000"/>
                </a:lnSpc>
                <a:spcBef>
                  <a:spcPts val="560"/>
                </a:spcBef>
                <a:spcAft>
                  <a:spcPts val="0"/>
                </a:spcAft>
                <a:buClr>
                  <a:srgbClr val="FF0000"/>
                </a:buClr>
                <a:buSzPct val="25000"/>
                <a:buFont typeface="Noto Symbol"/>
                <a:buNone/>
              </a:pPr>
              <a:r>
                <a:rPr b="0" i="0" lang="en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0" baseline="30000" i="0" lang="en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(0)</a:t>
              </a:r>
              <a:r>
                <a:rPr b="0" i="0" lang="en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</a:t>
              </a:r>
              <a:r>
                <a:rPr b="1" i="0" lang="en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r>
                <a:rPr b="0" i="0" lang="en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</a:p>
          </p:txBody>
        </p:sp>
      </p:grpSp>
      <p:grpSp>
        <p:nvGrpSpPr>
          <p:cNvPr id="597" name="Shape 597"/>
          <p:cNvGrpSpPr/>
          <p:nvPr/>
        </p:nvGrpSpPr>
        <p:grpSpPr>
          <a:xfrm>
            <a:off x="274637" y="2252661"/>
            <a:ext cx="4238712" cy="890488"/>
            <a:chOff x="274637" y="1833561"/>
            <a:chExt cx="4238712" cy="890488"/>
          </a:xfrm>
        </p:grpSpPr>
        <p:grpSp>
          <p:nvGrpSpPr>
            <p:cNvPr id="598" name="Shape 598"/>
            <p:cNvGrpSpPr/>
            <p:nvPr/>
          </p:nvGrpSpPr>
          <p:grpSpPr>
            <a:xfrm>
              <a:off x="274637" y="1833561"/>
              <a:ext cx="2466900" cy="852638"/>
              <a:chOff x="354012" y="2516186"/>
              <a:chExt cx="2466900" cy="852638"/>
            </a:xfrm>
          </p:grpSpPr>
          <p:sp>
            <p:nvSpPr>
              <p:cNvPr id="599" name="Shape 599"/>
              <p:cNvSpPr/>
              <p:nvPr/>
            </p:nvSpPr>
            <p:spPr>
              <a:xfrm>
                <a:off x="354012" y="2930525"/>
                <a:ext cx="2466900" cy="438300"/>
              </a:xfrm>
              <a:prstGeom prst="ellipse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0" anchor="ctr" bIns="46800" lIns="90000" rIns="90000" tIns="46800">
                <a:noAutofit/>
              </a:bodyPr>
              <a:lstStyle/>
              <a:p>
                <a:pPr indent="-177800" lvl="0" marL="17780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25000"/>
                  <a:buFont typeface="Noto Symbol"/>
                  <a:buNone/>
                </a:pPr>
                <a:r>
                  <a:rPr b="0" i="0" lang="en" sz="16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Weighted Sample</a:t>
                </a:r>
              </a:p>
            </p:txBody>
          </p:sp>
          <p:cxnSp>
            <p:nvCxnSpPr>
              <p:cNvPr id="600" name="Shape 600"/>
              <p:cNvCxnSpPr/>
              <p:nvPr/>
            </p:nvCxnSpPr>
            <p:spPr>
              <a:xfrm>
                <a:off x="1601787" y="2517775"/>
                <a:ext cx="0" cy="342900"/>
              </a:xfrm>
              <a:prstGeom prst="straightConnector1">
                <a:avLst/>
              </a:prstGeom>
              <a:noFill/>
              <a:ln cap="flat" cmpd="sng" w="31750">
                <a:solidFill>
                  <a:srgbClr val="FF0000"/>
                </a:solidFill>
                <a:prstDash val="solid"/>
                <a:miter/>
                <a:headEnd len="med" w="med" type="none"/>
                <a:tailEnd len="lg" w="lg" type="triangle"/>
              </a:ln>
            </p:spPr>
          </p:cxnSp>
          <p:sp>
            <p:nvSpPr>
              <p:cNvPr id="601" name="Shape 601"/>
              <p:cNvSpPr txBox="1"/>
              <p:nvPr/>
            </p:nvSpPr>
            <p:spPr>
              <a:xfrm>
                <a:off x="1665286" y="2516186"/>
                <a:ext cx="1016100" cy="33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6800" lIns="90000" rIns="90000" tIns="46800">
                <a:noAutofit/>
              </a:bodyPr>
              <a:lstStyle/>
              <a:p>
                <a:pPr indent="-177800" lvl="0" marL="1778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25000"/>
                  <a:buFont typeface="Noto Symbol"/>
                  <a:buNone/>
                </a:pPr>
                <a:r>
                  <a:rPr b="0" i="0" lang="en" sz="16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re-weight</a:t>
                </a:r>
              </a:p>
            </p:txBody>
          </p:sp>
        </p:grpSp>
        <p:grpSp>
          <p:nvGrpSpPr>
            <p:cNvPr id="602" name="Shape 602"/>
            <p:cNvGrpSpPr/>
            <p:nvPr/>
          </p:nvGrpSpPr>
          <p:grpSpPr>
            <a:xfrm>
              <a:off x="2763836" y="2178050"/>
              <a:ext cx="1749512" cy="546000"/>
              <a:chOff x="2816225" y="1439862"/>
              <a:chExt cx="1749512" cy="546000"/>
            </a:xfrm>
          </p:grpSpPr>
          <p:cxnSp>
            <p:nvCxnSpPr>
              <p:cNvPr id="603" name="Shape 603"/>
              <p:cNvCxnSpPr/>
              <p:nvPr/>
            </p:nvCxnSpPr>
            <p:spPr>
              <a:xfrm flipH="1" rot="10800000">
                <a:off x="2816225" y="1708075"/>
                <a:ext cx="679500" cy="9600"/>
              </a:xfrm>
              <a:prstGeom prst="straightConnector1">
                <a:avLst/>
              </a:prstGeom>
              <a:noFill/>
              <a:ln cap="flat" cmpd="sng" w="31750">
                <a:solidFill>
                  <a:schemeClr val="dk1"/>
                </a:solidFill>
                <a:prstDash val="solid"/>
                <a:miter/>
                <a:headEnd len="med" w="med" type="none"/>
                <a:tailEnd len="lg" w="lg" type="triangle"/>
              </a:ln>
            </p:spPr>
          </p:cxnSp>
          <p:sp>
            <p:nvSpPr>
              <p:cNvPr id="604" name="Shape 604"/>
              <p:cNvSpPr txBox="1"/>
              <p:nvPr/>
            </p:nvSpPr>
            <p:spPr>
              <a:xfrm>
                <a:off x="3538537" y="1439862"/>
                <a:ext cx="1027200" cy="54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6800" lIns="90000" rIns="90000" tIns="46800">
                <a:noAutofit/>
              </a:bodyPr>
              <a:lstStyle/>
              <a:p>
                <a:pPr indent="-177800" lvl="0" marL="177800" marR="0" rtl="0" algn="ctr">
                  <a:lnSpc>
                    <a:spcPct val="7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25000"/>
                  <a:buFont typeface="Noto Symbol"/>
                  <a:buNone/>
                </a:pPr>
                <a:r>
                  <a:rPr b="0" i="0" lang="en" sz="16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classifier </a:t>
                </a:r>
              </a:p>
              <a:p>
                <a:pPr indent="-177800" lvl="0" marL="177800" marR="0" rtl="0" algn="ctr">
                  <a:lnSpc>
                    <a:spcPct val="75000"/>
                  </a:lnSpc>
                  <a:spcBef>
                    <a:spcPts val="560"/>
                  </a:spcBef>
                  <a:spcAft>
                    <a:spcPts val="0"/>
                  </a:spcAft>
                  <a:buClr>
                    <a:srgbClr val="FF0000"/>
                  </a:buClr>
                  <a:buSzPct val="25000"/>
                  <a:buFont typeface="Noto Symbol"/>
                  <a:buNone/>
                </a:pPr>
                <a:r>
                  <a:rPr b="0" i="0" lang="en" sz="16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  <a:r>
                  <a:rPr b="0" baseline="30000" i="0" lang="en" sz="16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(1)</a:t>
                </a:r>
                <a:r>
                  <a:rPr b="0" i="0" lang="en" sz="16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(</a:t>
                </a:r>
                <a:r>
                  <a:rPr b="1" i="0" lang="en" sz="16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x</a:t>
                </a:r>
                <a:r>
                  <a:rPr b="0" i="0" lang="en" sz="16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)</a:t>
                </a:r>
              </a:p>
            </p:txBody>
          </p:sp>
        </p:grpSp>
      </p:grpSp>
      <p:grpSp>
        <p:nvGrpSpPr>
          <p:cNvPr id="605" name="Shape 605"/>
          <p:cNvGrpSpPr/>
          <p:nvPr/>
        </p:nvGrpSpPr>
        <p:grpSpPr>
          <a:xfrm>
            <a:off x="274637" y="3121024"/>
            <a:ext cx="4238712" cy="895250"/>
            <a:chOff x="274637" y="2701924"/>
            <a:chExt cx="4238712" cy="895250"/>
          </a:xfrm>
        </p:grpSpPr>
        <p:grpSp>
          <p:nvGrpSpPr>
            <p:cNvPr id="606" name="Shape 606"/>
            <p:cNvGrpSpPr/>
            <p:nvPr/>
          </p:nvGrpSpPr>
          <p:grpSpPr>
            <a:xfrm>
              <a:off x="274637" y="2701924"/>
              <a:ext cx="2466900" cy="852638"/>
              <a:chOff x="354012" y="2516186"/>
              <a:chExt cx="2466900" cy="852638"/>
            </a:xfrm>
          </p:grpSpPr>
          <p:sp>
            <p:nvSpPr>
              <p:cNvPr id="607" name="Shape 607"/>
              <p:cNvSpPr/>
              <p:nvPr/>
            </p:nvSpPr>
            <p:spPr>
              <a:xfrm>
                <a:off x="354012" y="2930525"/>
                <a:ext cx="2466900" cy="438300"/>
              </a:xfrm>
              <a:prstGeom prst="ellipse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0" anchor="ctr" bIns="46800" lIns="90000" rIns="90000" tIns="46800">
                <a:noAutofit/>
              </a:bodyPr>
              <a:lstStyle/>
              <a:p>
                <a:pPr indent="-177800" lvl="0" marL="17780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25000"/>
                  <a:buFont typeface="Noto Symbol"/>
                  <a:buNone/>
                </a:pPr>
                <a:r>
                  <a:rPr b="0" i="0" lang="en" sz="16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Weighted Sample</a:t>
                </a:r>
              </a:p>
            </p:txBody>
          </p:sp>
          <p:cxnSp>
            <p:nvCxnSpPr>
              <p:cNvPr id="608" name="Shape 608"/>
              <p:cNvCxnSpPr/>
              <p:nvPr/>
            </p:nvCxnSpPr>
            <p:spPr>
              <a:xfrm>
                <a:off x="1601787" y="2517775"/>
                <a:ext cx="0" cy="342900"/>
              </a:xfrm>
              <a:prstGeom prst="straightConnector1">
                <a:avLst/>
              </a:prstGeom>
              <a:noFill/>
              <a:ln cap="flat" cmpd="sng" w="31750">
                <a:solidFill>
                  <a:srgbClr val="FF0000"/>
                </a:solidFill>
                <a:prstDash val="solid"/>
                <a:miter/>
                <a:headEnd len="med" w="med" type="none"/>
                <a:tailEnd len="lg" w="lg" type="triangle"/>
              </a:ln>
            </p:spPr>
          </p:cxnSp>
          <p:sp>
            <p:nvSpPr>
              <p:cNvPr id="609" name="Shape 609"/>
              <p:cNvSpPr txBox="1"/>
              <p:nvPr/>
            </p:nvSpPr>
            <p:spPr>
              <a:xfrm>
                <a:off x="1665286" y="2516186"/>
                <a:ext cx="1016100" cy="33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6800" lIns="90000" rIns="90000" tIns="46800">
                <a:noAutofit/>
              </a:bodyPr>
              <a:lstStyle/>
              <a:p>
                <a:pPr indent="-177800" lvl="0" marL="1778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25000"/>
                  <a:buFont typeface="Noto Symbol"/>
                  <a:buNone/>
                </a:pPr>
                <a:r>
                  <a:rPr b="0" i="0" lang="en" sz="16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re-weight</a:t>
                </a:r>
              </a:p>
            </p:txBody>
          </p:sp>
        </p:grpSp>
        <p:grpSp>
          <p:nvGrpSpPr>
            <p:cNvPr id="610" name="Shape 610"/>
            <p:cNvGrpSpPr/>
            <p:nvPr/>
          </p:nvGrpSpPr>
          <p:grpSpPr>
            <a:xfrm>
              <a:off x="2763836" y="3051175"/>
              <a:ext cx="1749512" cy="546000"/>
              <a:chOff x="2816225" y="1439862"/>
              <a:chExt cx="1749512" cy="546000"/>
            </a:xfrm>
          </p:grpSpPr>
          <p:cxnSp>
            <p:nvCxnSpPr>
              <p:cNvPr id="611" name="Shape 611"/>
              <p:cNvCxnSpPr/>
              <p:nvPr/>
            </p:nvCxnSpPr>
            <p:spPr>
              <a:xfrm flipH="1" rot="10800000">
                <a:off x="2816225" y="1708075"/>
                <a:ext cx="679500" cy="9600"/>
              </a:xfrm>
              <a:prstGeom prst="straightConnector1">
                <a:avLst/>
              </a:prstGeom>
              <a:noFill/>
              <a:ln cap="flat" cmpd="sng" w="31750">
                <a:solidFill>
                  <a:schemeClr val="dk1"/>
                </a:solidFill>
                <a:prstDash val="solid"/>
                <a:miter/>
                <a:headEnd len="med" w="med" type="none"/>
                <a:tailEnd len="lg" w="lg" type="triangle"/>
              </a:ln>
            </p:spPr>
          </p:cxnSp>
          <p:sp>
            <p:nvSpPr>
              <p:cNvPr id="612" name="Shape 612"/>
              <p:cNvSpPr txBox="1"/>
              <p:nvPr/>
            </p:nvSpPr>
            <p:spPr>
              <a:xfrm>
                <a:off x="3538537" y="1439862"/>
                <a:ext cx="1027200" cy="54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6800" lIns="90000" rIns="90000" tIns="46800">
                <a:noAutofit/>
              </a:bodyPr>
              <a:lstStyle/>
              <a:p>
                <a:pPr indent="-177800" lvl="0" marL="177800" marR="0" rtl="0" algn="ctr">
                  <a:lnSpc>
                    <a:spcPct val="7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25000"/>
                  <a:buFont typeface="Noto Symbol"/>
                  <a:buNone/>
                </a:pPr>
                <a:r>
                  <a:rPr b="0" i="0" lang="en" sz="16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classifier </a:t>
                </a:r>
              </a:p>
              <a:p>
                <a:pPr indent="-177800" lvl="0" marL="177800" marR="0" rtl="0" algn="ctr">
                  <a:lnSpc>
                    <a:spcPct val="75000"/>
                  </a:lnSpc>
                  <a:spcBef>
                    <a:spcPts val="560"/>
                  </a:spcBef>
                  <a:spcAft>
                    <a:spcPts val="0"/>
                  </a:spcAft>
                  <a:buClr>
                    <a:srgbClr val="FF0000"/>
                  </a:buClr>
                  <a:buSzPct val="25000"/>
                  <a:buFont typeface="Noto Symbol"/>
                  <a:buNone/>
                </a:pPr>
                <a:r>
                  <a:rPr b="0" i="0" lang="en" sz="16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  <a:r>
                  <a:rPr b="0" baseline="30000" i="0" lang="en" sz="16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(2)</a:t>
                </a:r>
                <a:r>
                  <a:rPr b="0" i="0" lang="en" sz="16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(</a:t>
                </a:r>
                <a:r>
                  <a:rPr b="1" i="0" lang="en" sz="16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x</a:t>
                </a:r>
                <a:r>
                  <a:rPr b="0" i="0" lang="en" sz="16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)</a:t>
                </a:r>
              </a:p>
            </p:txBody>
          </p:sp>
        </p:grpSp>
      </p:grpSp>
      <p:grpSp>
        <p:nvGrpSpPr>
          <p:cNvPr id="613" name="Shape 613"/>
          <p:cNvGrpSpPr/>
          <p:nvPr/>
        </p:nvGrpSpPr>
        <p:grpSpPr>
          <a:xfrm>
            <a:off x="257175" y="3990974"/>
            <a:ext cx="4256174" cy="2644675"/>
            <a:chOff x="257175" y="3571874"/>
            <a:chExt cx="4256174" cy="2644675"/>
          </a:xfrm>
        </p:grpSpPr>
        <p:grpSp>
          <p:nvGrpSpPr>
            <p:cNvPr id="614" name="Shape 614"/>
            <p:cNvGrpSpPr/>
            <p:nvPr/>
          </p:nvGrpSpPr>
          <p:grpSpPr>
            <a:xfrm>
              <a:off x="274637" y="3571874"/>
              <a:ext cx="2466900" cy="852638"/>
              <a:chOff x="354012" y="2516186"/>
              <a:chExt cx="2466900" cy="852638"/>
            </a:xfrm>
          </p:grpSpPr>
          <p:sp>
            <p:nvSpPr>
              <p:cNvPr id="615" name="Shape 615"/>
              <p:cNvSpPr/>
              <p:nvPr/>
            </p:nvSpPr>
            <p:spPr>
              <a:xfrm>
                <a:off x="354012" y="2930525"/>
                <a:ext cx="2466900" cy="438300"/>
              </a:xfrm>
              <a:prstGeom prst="ellipse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0" anchor="ctr" bIns="46800" lIns="90000" rIns="90000" tIns="46800">
                <a:noAutofit/>
              </a:bodyPr>
              <a:lstStyle/>
              <a:p>
                <a:pPr indent="-177800" lvl="0" marL="17780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25000"/>
                  <a:buFont typeface="Noto Symbol"/>
                  <a:buNone/>
                </a:pPr>
                <a:r>
                  <a:rPr b="0" i="0" lang="en" sz="16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Weighted Sample</a:t>
                </a:r>
              </a:p>
            </p:txBody>
          </p:sp>
          <p:cxnSp>
            <p:nvCxnSpPr>
              <p:cNvPr id="616" name="Shape 616"/>
              <p:cNvCxnSpPr/>
              <p:nvPr/>
            </p:nvCxnSpPr>
            <p:spPr>
              <a:xfrm>
                <a:off x="1601787" y="2517775"/>
                <a:ext cx="0" cy="342900"/>
              </a:xfrm>
              <a:prstGeom prst="straightConnector1">
                <a:avLst/>
              </a:prstGeom>
              <a:noFill/>
              <a:ln cap="flat" cmpd="sng" w="31750">
                <a:solidFill>
                  <a:srgbClr val="FF0000"/>
                </a:solidFill>
                <a:prstDash val="solid"/>
                <a:miter/>
                <a:headEnd len="med" w="med" type="none"/>
                <a:tailEnd len="lg" w="lg" type="triangle"/>
              </a:ln>
            </p:spPr>
          </p:cxnSp>
          <p:sp>
            <p:nvSpPr>
              <p:cNvPr id="617" name="Shape 617"/>
              <p:cNvSpPr txBox="1"/>
              <p:nvPr/>
            </p:nvSpPr>
            <p:spPr>
              <a:xfrm>
                <a:off x="1665286" y="2516186"/>
                <a:ext cx="1016100" cy="33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6800" lIns="90000" rIns="90000" tIns="46800">
                <a:noAutofit/>
              </a:bodyPr>
              <a:lstStyle/>
              <a:p>
                <a:pPr indent="-177800" lvl="0" marL="1778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25000"/>
                  <a:buFont typeface="Noto Symbol"/>
                  <a:buNone/>
                </a:pPr>
                <a:r>
                  <a:rPr b="0" i="0" lang="en" sz="16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re-weight</a:t>
                </a:r>
              </a:p>
            </p:txBody>
          </p:sp>
        </p:grpSp>
        <p:sp>
          <p:nvSpPr>
            <p:cNvPr id="618" name="Shape 618"/>
            <p:cNvSpPr/>
            <p:nvPr/>
          </p:nvSpPr>
          <p:spPr>
            <a:xfrm>
              <a:off x="257175" y="5726112"/>
              <a:ext cx="2466900" cy="438300"/>
            </a:xfrm>
            <a:prstGeom prst="ellipse">
              <a:avLst/>
            </a:prstGeom>
            <a:solidFill>
              <a:srgbClr val="FFCC99"/>
            </a:solidFill>
            <a:ln>
              <a:noFill/>
            </a:ln>
          </p:spPr>
          <p:txBody>
            <a:bodyPr anchorCtr="0" anchor="ctr" bIns="46800" lIns="90000" rIns="90000" tIns="46800">
              <a:noAutofit/>
            </a:bodyPr>
            <a:lstStyle/>
            <a:p>
              <a:pPr indent="-177800" lvl="0" marL="17780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25000"/>
                <a:buFont typeface="Noto Symbol"/>
                <a:buNone/>
              </a:pPr>
              <a:r>
                <a:rPr b="0" i="0" lang="en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Weighted Sample</a:t>
              </a:r>
            </a:p>
          </p:txBody>
        </p:sp>
        <p:cxnSp>
          <p:nvCxnSpPr>
            <p:cNvPr id="619" name="Shape 619"/>
            <p:cNvCxnSpPr/>
            <p:nvPr/>
          </p:nvCxnSpPr>
          <p:spPr>
            <a:xfrm>
              <a:off x="1487487" y="4462462"/>
              <a:ext cx="0" cy="342900"/>
            </a:xfrm>
            <a:prstGeom prst="straightConnector1">
              <a:avLst/>
            </a:prstGeom>
            <a:noFill/>
            <a:ln cap="flat" cmpd="sng" w="31750">
              <a:solidFill>
                <a:srgbClr val="FF0000"/>
              </a:solidFill>
              <a:prstDash val="solid"/>
              <a:miter/>
              <a:headEnd len="med" w="med" type="none"/>
              <a:tailEnd len="lg" w="lg" type="triangle"/>
            </a:ln>
          </p:spPr>
        </p:cxnSp>
        <p:sp>
          <p:nvSpPr>
            <p:cNvPr id="620" name="Shape 620"/>
            <p:cNvSpPr txBox="1"/>
            <p:nvPr/>
          </p:nvSpPr>
          <p:spPr>
            <a:xfrm>
              <a:off x="1550987" y="4460875"/>
              <a:ext cx="1016100" cy="3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800" lIns="90000" rIns="90000" tIns="46800">
              <a:noAutofit/>
            </a:bodyPr>
            <a:lstStyle/>
            <a:p>
              <a:pPr indent="-177800" lvl="0" marL="1778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25000"/>
                <a:buFont typeface="Noto Symbol"/>
                <a:buNone/>
              </a:pPr>
              <a:r>
                <a:rPr b="0" i="0" lang="en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re-weight</a:t>
              </a:r>
            </a:p>
          </p:txBody>
        </p:sp>
        <p:grpSp>
          <p:nvGrpSpPr>
            <p:cNvPr id="621" name="Shape 621"/>
            <p:cNvGrpSpPr/>
            <p:nvPr/>
          </p:nvGrpSpPr>
          <p:grpSpPr>
            <a:xfrm>
              <a:off x="2763836" y="3924300"/>
              <a:ext cx="1749512" cy="546000"/>
              <a:chOff x="2816225" y="1439862"/>
              <a:chExt cx="1749512" cy="546000"/>
            </a:xfrm>
          </p:grpSpPr>
          <p:cxnSp>
            <p:nvCxnSpPr>
              <p:cNvPr id="622" name="Shape 622"/>
              <p:cNvCxnSpPr/>
              <p:nvPr/>
            </p:nvCxnSpPr>
            <p:spPr>
              <a:xfrm flipH="1" rot="10800000">
                <a:off x="2816225" y="1708075"/>
                <a:ext cx="679500" cy="9600"/>
              </a:xfrm>
              <a:prstGeom prst="straightConnector1">
                <a:avLst/>
              </a:prstGeom>
              <a:noFill/>
              <a:ln cap="flat" cmpd="sng" w="31750">
                <a:solidFill>
                  <a:schemeClr val="dk1"/>
                </a:solidFill>
                <a:prstDash val="solid"/>
                <a:miter/>
                <a:headEnd len="med" w="med" type="none"/>
                <a:tailEnd len="lg" w="lg" type="triangle"/>
              </a:ln>
            </p:spPr>
          </p:cxnSp>
          <p:sp>
            <p:nvSpPr>
              <p:cNvPr id="623" name="Shape 623"/>
              <p:cNvSpPr txBox="1"/>
              <p:nvPr/>
            </p:nvSpPr>
            <p:spPr>
              <a:xfrm>
                <a:off x="3538537" y="1439862"/>
                <a:ext cx="1027200" cy="54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6800" lIns="90000" rIns="90000" tIns="46800">
                <a:noAutofit/>
              </a:bodyPr>
              <a:lstStyle/>
              <a:p>
                <a:pPr indent="-177800" lvl="0" marL="177800" marR="0" rtl="0" algn="ctr">
                  <a:lnSpc>
                    <a:spcPct val="7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25000"/>
                  <a:buFont typeface="Noto Symbol"/>
                  <a:buNone/>
                </a:pPr>
                <a:r>
                  <a:rPr b="0" i="0" lang="en" sz="16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classifier </a:t>
                </a:r>
              </a:p>
              <a:p>
                <a:pPr indent="-177800" lvl="0" marL="177800" marR="0" rtl="0" algn="ctr">
                  <a:lnSpc>
                    <a:spcPct val="75000"/>
                  </a:lnSpc>
                  <a:spcBef>
                    <a:spcPts val="560"/>
                  </a:spcBef>
                  <a:spcAft>
                    <a:spcPts val="0"/>
                  </a:spcAft>
                  <a:buClr>
                    <a:srgbClr val="FF0000"/>
                  </a:buClr>
                  <a:buSzPct val="25000"/>
                  <a:buFont typeface="Noto Symbol"/>
                  <a:buNone/>
                </a:pPr>
                <a:r>
                  <a:rPr b="0" i="0" lang="en" sz="16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  <a:r>
                  <a:rPr b="0" baseline="30000" i="0" lang="en" sz="16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(3)</a:t>
                </a:r>
                <a:r>
                  <a:rPr b="0" i="0" lang="en" sz="16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(</a:t>
                </a:r>
                <a:r>
                  <a:rPr b="1" i="0" lang="en" sz="16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x</a:t>
                </a:r>
                <a:r>
                  <a:rPr b="0" i="0" lang="en" sz="16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)</a:t>
                </a:r>
              </a:p>
            </p:txBody>
          </p:sp>
        </p:grpSp>
        <p:grpSp>
          <p:nvGrpSpPr>
            <p:cNvPr id="624" name="Shape 624"/>
            <p:cNvGrpSpPr/>
            <p:nvPr/>
          </p:nvGrpSpPr>
          <p:grpSpPr>
            <a:xfrm>
              <a:off x="2763836" y="5670549"/>
              <a:ext cx="1749512" cy="546000"/>
              <a:chOff x="2816225" y="1439862"/>
              <a:chExt cx="1749512" cy="546000"/>
            </a:xfrm>
          </p:grpSpPr>
          <p:cxnSp>
            <p:nvCxnSpPr>
              <p:cNvPr id="625" name="Shape 625"/>
              <p:cNvCxnSpPr/>
              <p:nvPr/>
            </p:nvCxnSpPr>
            <p:spPr>
              <a:xfrm flipH="1" rot="10800000">
                <a:off x="2816225" y="1708075"/>
                <a:ext cx="679500" cy="9600"/>
              </a:xfrm>
              <a:prstGeom prst="straightConnector1">
                <a:avLst/>
              </a:prstGeom>
              <a:noFill/>
              <a:ln cap="flat" cmpd="sng" w="31750">
                <a:solidFill>
                  <a:schemeClr val="dk1"/>
                </a:solidFill>
                <a:prstDash val="solid"/>
                <a:miter/>
                <a:headEnd len="med" w="med" type="none"/>
                <a:tailEnd len="lg" w="lg" type="triangle"/>
              </a:ln>
            </p:spPr>
          </p:cxnSp>
          <p:sp>
            <p:nvSpPr>
              <p:cNvPr id="626" name="Shape 626"/>
              <p:cNvSpPr txBox="1"/>
              <p:nvPr/>
            </p:nvSpPr>
            <p:spPr>
              <a:xfrm>
                <a:off x="3538537" y="1439862"/>
                <a:ext cx="1027200" cy="54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6800" lIns="90000" rIns="90000" tIns="46800">
                <a:noAutofit/>
              </a:bodyPr>
              <a:lstStyle/>
              <a:p>
                <a:pPr indent="-177800" lvl="0" marL="177800" marR="0" rtl="0" algn="ctr">
                  <a:lnSpc>
                    <a:spcPct val="7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25000"/>
                  <a:buFont typeface="Noto Symbol"/>
                  <a:buNone/>
                </a:pPr>
                <a:r>
                  <a:rPr b="0" i="0" lang="en" sz="16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classifier </a:t>
                </a:r>
              </a:p>
              <a:p>
                <a:pPr indent="-177800" lvl="0" marL="177800" marR="0" rtl="0" algn="ctr">
                  <a:lnSpc>
                    <a:spcPct val="75000"/>
                  </a:lnSpc>
                  <a:spcBef>
                    <a:spcPts val="560"/>
                  </a:spcBef>
                  <a:spcAft>
                    <a:spcPts val="0"/>
                  </a:spcAft>
                  <a:buClr>
                    <a:srgbClr val="FF0000"/>
                  </a:buClr>
                  <a:buSzPct val="25000"/>
                  <a:buFont typeface="Noto Symbol"/>
                  <a:buNone/>
                </a:pPr>
                <a:r>
                  <a:rPr b="0" i="0" lang="en" sz="16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  <a:r>
                  <a:rPr b="0" baseline="30000" i="0" lang="en" sz="16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(m)</a:t>
                </a:r>
                <a:r>
                  <a:rPr b="0" i="0" lang="en" sz="16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(</a:t>
                </a:r>
                <a:r>
                  <a:rPr b="1" i="0" lang="en" sz="16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x</a:t>
                </a:r>
                <a:r>
                  <a:rPr b="0" i="0" lang="en" sz="16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)</a:t>
                </a:r>
              </a:p>
            </p:txBody>
          </p:sp>
        </p:grpSp>
        <p:cxnSp>
          <p:nvCxnSpPr>
            <p:cNvPr id="627" name="Shape 627"/>
            <p:cNvCxnSpPr/>
            <p:nvPr/>
          </p:nvCxnSpPr>
          <p:spPr>
            <a:xfrm>
              <a:off x="1477962" y="5013325"/>
              <a:ext cx="0" cy="614400"/>
            </a:xfrm>
            <a:prstGeom prst="straightConnector1">
              <a:avLst/>
            </a:prstGeom>
            <a:noFill/>
            <a:ln cap="rnd" cmpd="sng" w="31750">
              <a:solidFill>
                <a:srgbClr val="FF0000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sp>
        <p:nvSpPr>
          <p:cNvPr id="628" name="Shape 628"/>
          <p:cNvSpPr/>
          <p:nvPr/>
        </p:nvSpPr>
        <p:spPr>
          <a:xfrm>
            <a:off x="4716462" y="1903412"/>
            <a:ext cx="270000" cy="49071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222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6800" lIns="90000" rIns="90000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Noto Symbo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9" name="Shape 6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3675" y="2417761"/>
            <a:ext cx="3111600" cy="15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Shape 6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33975" y="5360987"/>
            <a:ext cx="3494100" cy="1217699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Shape 631"/>
          <p:cNvSpPr txBox="1"/>
          <p:nvPr/>
        </p:nvSpPr>
        <p:spPr>
          <a:xfrm>
            <a:off x="5026025" y="1695450"/>
            <a:ext cx="39195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noAutofit/>
          </a:bodyPr>
          <a:lstStyle/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35000"/>
              <a:buFont typeface="Noto Symbol"/>
              <a:buChar char="▪"/>
            </a:pP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AdaBoost re-weights events misclassified by previous classifier by:</a:t>
            </a:r>
          </a:p>
        </p:txBody>
      </p:sp>
      <p:sp>
        <p:nvSpPr>
          <p:cNvPr id="632" name="Shape 632"/>
          <p:cNvSpPr txBox="1"/>
          <p:nvPr/>
        </p:nvSpPr>
        <p:spPr>
          <a:xfrm>
            <a:off x="5053012" y="4246562"/>
            <a:ext cx="3919499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noAutofit/>
          </a:bodyPr>
          <a:lstStyle/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35000"/>
              <a:buFont typeface="Noto Symbol"/>
              <a:buChar char="▪"/>
            </a:pP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AdaBoost weights the classifiers also using the error rate of the individual classifier according to: </a:t>
            </a:r>
          </a:p>
        </p:txBody>
      </p:sp>
      <p:sp>
        <p:nvSpPr>
          <p:cNvPr id="633" name="Shape 633"/>
          <p:cNvSpPr txBox="1"/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Boosting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 txBox="1"/>
          <p:nvPr/>
        </p:nvSpPr>
        <p:spPr>
          <a:xfrm>
            <a:off x="228600" y="6597650"/>
            <a:ext cx="11985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Noto Symbo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Helge Voss </a:t>
            </a:r>
          </a:p>
        </p:txBody>
      </p:sp>
      <p:sp>
        <p:nvSpPr>
          <p:cNvPr id="639" name="Shape 639"/>
          <p:cNvSpPr txBox="1"/>
          <p:nvPr/>
        </p:nvSpPr>
        <p:spPr>
          <a:xfrm>
            <a:off x="1592262" y="6597650"/>
            <a:ext cx="70293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Noto Symbo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TMVA-Workshop, CERN,  21. January 2011  ― Decision Trees and Boosting </a:t>
            </a:r>
          </a:p>
        </p:txBody>
      </p:sp>
      <p:pic>
        <p:nvPicPr>
          <p:cNvPr id="640" name="Shape 6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3150" y="2318562"/>
            <a:ext cx="7097700" cy="415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Shape 641"/>
          <p:cNvSpPr txBox="1"/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Boosting on a Linear Classifier</a:t>
            </a:r>
          </a:p>
        </p:txBody>
      </p:sp>
      <p:sp>
        <p:nvSpPr>
          <p:cNvPr id="642" name="Shape 642"/>
          <p:cNvSpPr txBox="1"/>
          <p:nvPr>
            <p:ph idx="12" type="sldNum"/>
          </p:nvPr>
        </p:nvSpPr>
        <p:spPr>
          <a:xfrm>
            <a:off x="8556791" y="6333134"/>
            <a:ext cx="548700" cy="524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 txBox="1"/>
          <p:nvPr/>
        </p:nvSpPr>
        <p:spPr>
          <a:xfrm>
            <a:off x="228600" y="6597650"/>
            <a:ext cx="11985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Noto Symbo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Helge Voss </a:t>
            </a:r>
          </a:p>
        </p:txBody>
      </p:sp>
      <p:sp>
        <p:nvSpPr>
          <p:cNvPr id="648" name="Shape 648"/>
          <p:cNvSpPr txBox="1"/>
          <p:nvPr/>
        </p:nvSpPr>
        <p:spPr>
          <a:xfrm>
            <a:off x="1592262" y="6597650"/>
            <a:ext cx="70293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Noto Symbo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TMVA-Workshop, CERN,  21. January 2011  ― Decision Trees and Boosting </a:t>
            </a:r>
          </a:p>
        </p:txBody>
      </p:sp>
      <p:pic>
        <p:nvPicPr>
          <p:cNvPr id="649" name="Shape 6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9062" y="1525500"/>
            <a:ext cx="6465900" cy="533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Shape 650"/>
          <p:cNvSpPr txBox="1"/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Boosting on a Linear Classifier</a:t>
            </a:r>
          </a:p>
        </p:txBody>
      </p:sp>
      <p:sp>
        <p:nvSpPr>
          <p:cNvPr id="651" name="Shape 651"/>
          <p:cNvSpPr txBox="1"/>
          <p:nvPr>
            <p:ph idx="12" type="sldNum"/>
          </p:nvPr>
        </p:nvSpPr>
        <p:spPr>
          <a:xfrm>
            <a:off x="8556791" y="6333134"/>
            <a:ext cx="548700" cy="524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 txBox="1"/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Bagging (Bootstrap Aggregation)</a:t>
            </a:r>
          </a:p>
        </p:txBody>
      </p:sp>
      <p:sp>
        <p:nvSpPr>
          <p:cNvPr id="657" name="Shape 65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152400" lvl="0" marL="342900" rtl="0">
              <a:spcBef>
                <a:spcPts val="0"/>
              </a:spcBef>
              <a:buChar char="•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Bagging or </a:t>
            </a:r>
            <a:r>
              <a:rPr i="1" lang="en">
                <a:latin typeface="Calibri"/>
                <a:ea typeface="Calibri"/>
                <a:cs typeface="Calibri"/>
                <a:sym typeface="Calibri"/>
              </a:rPr>
              <a:t>bootstrap aggregation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a technique for reducing the variance of an estimated prediction function. </a:t>
            </a:r>
          </a:p>
          <a:p>
            <a:pPr indent="-342900" lvl="0" marL="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152400" lvl="0" marL="342900" rtl="0">
              <a:spcBef>
                <a:spcPts val="0"/>
              </a:spcBef>
              <a:buChar char="•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For classification, a </a:t>
            </a:r>
            <a:r>
              <a:rPr i="1" lang="en">
                <a:latin typeface="Calibri"/>
                <a:ea typeface="Calibri"/>
                <a:cs typeface="Calibri"/>
                <a:sym typeface="Calibri"/>
              </a:rPr>
              <a:t>committee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of trees each</a:t>
            </a:r>
          </a:p>
          <a:p>
            <a:pPr lvl="0" marL="34290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   cast a vote for the predicted class.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8" name="Shape 658"/>
          <p:cNvSpPr txBox="1"/>
          <p:nvPr>
            <p:ph idx="12" type="sldNum"/>
          </p:nvPr>
        </p:nvSpPr>
        <p:spPr>
          <a:xfrm>
            <a:off x="8556791" y="6333134"/>
            <a:ext cx="548700" cy="524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 txBox="1"/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.632 Bootstrapping </a:t>
            </a:r>
          </a:p>
        </p:txBody>
      </p:sp>
      <p:sp>
        <p:nvSpPr>
          <p:cNvPr id="664" name="Shape 664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Sample with replacement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Return a sampled set with same number of elements as the previous one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0000"/>
                </a:solidFill>
              </a:rPr>
              <a:t>Show demo!</a:t>
            </a:r>
          </a:p>
        </p:txBody>
      </p:sp>
      <p:sp>
        <p:nvSpPr>
          <p:cNvPr id="665" name="Shape 665"/>
          <p:cNvSpPr txBox="1"/>
          <p:nvPr>
            <p:ph idx="12" type="sldNum"/>
          </p:nvPr>
        </p:nvSpPr>
        <p:spPr>
          <a:xfrm>
            <a:off x="8556791" y="6333134"/>
            <a:ext cx="548700" cy="524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/>
          <p:nvPr/>
        </p:nvSpPr>
        <p:spPr>
          <a:xfrm rot="-5400000">
            <a:off x="-946200" y="4210000"/>
            <a:ext cx="234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examples</a:t>
            </a:r>
          </a:p>
        </p:txBody>
      </p:sp>
      <p:sp>
        <p:nvSpPr>
          <p:cNvPr id="671" name="Shape 671"/>
          <p:cNvSpPr txBox="1"/>
          <p:nvPr/>
        </p:nvSpPr>
        <p:spPr>
          <a:xfrm>
            <a:off x="395287" y="1522412"/>
            <a:ext cx="5638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bootstrap samples</a:t>
            </a: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the training data </a:t>
            </a:r>
          </a:p>
        </p:txBody>
      </p:sp>
      <p:sp>
        <p:nvSpPr>
          <p:cNvPr id="672" name="Shape 672"/>
          <p:cNvSpPr txBox="1"/>
          <p:nvPr/>
        </p:nvSpPr>
        <p:spPr>
          <a:xfrm>
            <a:off x="2347911" y="2438400"/>
            <a:ext cx="1143000" cy="914400"/>
          </a:xfrm>
          <a:prstGeom prst="rect">
            <a:avLst/>
          </a:prstGeom>
          <a:solidFill>
            <a:srgbClr val="4D9F37"/>
          </a:solidFill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Shape 673"/>
          <p:cNvSpPr txBox="1"/>
          <p:nvPr/>
        </p:nvSpPr>
        <p:spPr>
          <a:xfrm>
            <a:off x="2347911" y="3733800"/>
            <a:ext cx="1143000" cy="914400"/>
          </a:xfrm>
          <a:prstGeom prst="rect">
            <a:avLst/>
          </a:prstGeom>
          <a:solidFill>
            <a:srgbClr val="4D9F37"/>
          </a:solidFill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4" name="Shape 674"/>
          <p:cNvCxnSpPr/>
          <p:nvPr/>
        </p:nvCxnSpPr>
        <p:spPr>
          <a:xfrm>
            <a:off x="1662112" y="3962400"/>
            <a:ext cx="657300" cy="3813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675" name="Shape 675"/>
          <p:cNvSpPr txBox="1"/>
          <p:nvPr/>
        </p:nvSpPr>
        <p:spPr>
          <a:xfrm>
            <a:off x="2347911" y="5715000"/>
            <a:ext cx="1143000" cy="914400"/>
          </a:xfrm>
          <a:prstGeom prst="rect">
            <a:avLst/>
          </a:prstGeom>
          <a:solidFill>
            <a:srgbClr val="4D9F37"/>
          </a:solidFill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Shape 676"/>
          <p:cNvSpPr txBox="1"/>
          <p:nvPr/>
        </p:nvSpPr>
        <p:spPr>
          <a:xfrm rot="-5400000">
            <a:off x="2433861" y="4867450"/>
            <a:ext cx="7743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1" i="0" lang="en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....…</a:t>
            </a:r>
          </a:p>
        </p:txBody>
      </p:sp>
      <p:cxnSp>
        <p:nvCxnSpPr>
          <p:cNvPr id="677" name="Shape 677"/>
          <p:cNvCxnSpPr/>
          <p:nvPr/>
        </p:nvCxnSpPr>
        <p:spPr>
          <a:xfrm flipH="1" rot="-5400000">
            <a:off x="809512" y="4662600"/>
            <a:ext cx="2362500" cy="6573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678" name="Shape 678"/>
          <p:cNvSpPr txBox="1"/>
          <p:nvPr/>
        </p:nvSpPr>
        <p:spPr>
          <a:xfrm>
            <a:off x="519112" y="3429000"/>
            <a:ext cx="1143000" cy="914400"/>
          </a:xfrm>
          <a:prstGeom prst="rect">
            <a:avLst/>
          </a:prstGeom>
          <a:solidFill>
            <a:srgbClr val="ECAB28"/>
          </a:solidFill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9" name="Shape 679"/>
          <p:cNvCxnSpPr/>
          <p:nvPr/>
        </p:nvCxnSpPr>
        <p:spPr>
          <a:xfrm flipH="1" rot="10800000">
            <a:off x="1662112" y="3048000"/>
            <a:ext cx="657300" cy="6096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680" name="Shape 680"/>
          <p:cNvSpPr txBox="1"/>
          <p:nvPr/>
        </p:nvSpPr>
        <p:spPr>
          <a:xfrm>
            <a:off x="315912" y="2819400"/>
            <a:ext cx="1544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 features</a:t>
            </a:r>
          </a:p>
        </p:txBody>
      </p:sp>
      <p:sp>
        <p:nvSpPr>
          <p:cNvPr id="681" name="Shape 681"/>
          <p:cNvSpPr txBox="1"/>
          <p:nvPr>
            <p:ph idx="12" type="sldNum"/>
          </p:nvPr>
        </p:nvSpPr>
        <p:spPr>
          <a:xfrm>
            <a:off x="8556791" y="6333134"/>
            <a:ext cx="548700" cy="524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82" name="Shape 682"/>
          <p:cNvSpPr txBox="1"/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Tree Bagging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cision" id="687" name="Shape 687"/>
          <p:cNvPicPr preferRelativeResize="0"/>
          <p:nvPr/>
        </p:nvPicPr>
        <p:blipFill rotWithShape="1">
          <a:blip r:embed="rId3">
            <a:alphaModFix/>
          </a:blip>
          <a:srcRect b="54441" l="0" r="0" t="0"/>
          <a:stretch/>
        </p:blipFill>
        <p:spPr>
          <a:xfrm>
            <a:off x="3581400" y="2362200"/>
            <a:ext cx="5562600" cy="32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Shape 688"/>
          <p:cNvSpPr txBox="1"/>
          <p:nvPr/>
        </p:nvSpPr>
        <p:spPr>
          <a:xfrm rot="-5400000">
            <a:off x="-1027150" y="3327350"/>
            <a:ext cx="2387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examples</a:t>
            </a:r>
          </a:p>
        </p:txBody>
      </p:sp>
      <p:sp>
        <p:nvSpPr>
          <p:cNvPr id="689" name="Shape 689"/>
          <p:cNvSpPr txBox="1"/>
          <p:nvPr/>
        </p:nvSpPr>
        <p:spPr>
          <a:xfrm>
            <a:off x="4756150" y="1668462"/>
            <a:ext cx="30114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Construct a decision tree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Shape 690"/>
          <p:cNvSpPr txBox="1"/>
          <p:nvPr/>
        </p:nvSpPr>
        <p:spPr>
          <a:xfrm>
            <a:off x="2286000" y="2286000"/>
            <a:ext cx="1143000" cy="914400"/>
          </a:xfrm>
          <a:prstGeom prst="rect">
            <a:avLst/>
          </a:prstGeom>
          <a:solidFill>
            <a:srgbClr val="4D9F37"/>
          </a:solidFill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Shape 691"/>
          <p:cNvSpPr txBox="1"/>
          <p:nvPr/>
        </p:nvSpPr>
        <p:spPr>
          <a:xfrm>
            <a:off x="2286000" y="3581400"/>
            <a:ext cx="1143000" cy="914400"/>
          </a:xfrm>
          <a:prstGeom prst="rect">
            <a:avLst/>
          </a:prstGeom>
          <a:solidFill>
            <a:srgbClr val="4D9F37"/>
          </a:solidFill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2" name="Shape 692"/>
          <p:cNvCxnSpPr/>
          <p:nvPr/>
        </p:nvCxnSpPr>
        <p:spPr>
          <a:xfrm>
            <a:off x="1600200" y="3810000"/>
            <a:ext cx="657300" cy="3813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693" name="Shape 693"/>
          <p:cNvSpPr txBox="1"/>
          <p:nvPr/>
        </p:nvSpPr>
        <p:spPr>
          <a:xfrm>
            <a:off x="2286000" y="5562600"/>
            <a:ext cx="1143000" cy="914400"/>
          </a:xfrm>
          <a:prstGeom prst="rect">
            <a:avLst/>
          </a:prstGeom>
          <a:solidFill>
            <a:srgbClr val="4D9F37"/>
          </a:solidFill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Shape 694"/>
          <p:cNvSpPr txBox="1"/>
          <p:nvPr/>
        </p:nvSpPr>
        <p:spPr>
          <a:xfrm rot="-5400000">
            <a:off x="2371950" y="4715050"/>
            <a:ext cx="7743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1" i="0" lang="en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....…</a:t>
            </a:r>
          </a:p>
        </p:txBody>
      </p:sp>
      <p:cxnSp>
        <p:nvCxnSpPr>
          <p:cNvPr id="695" name="Shape 695"/>
          <p:cNvCxnSpPr/>
          <p:nvPr/>
        </p:nvCxnSpPr>
        <p:spPr>
          <a:xfrm flipH="1" rot="-5400000">
            <a:off x="747600" y="4510200"/>
            <a:ext cx="2362500" cy="6573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696" name="Shape 696"/>
          <p:cNvCxnSpPr/>
          <p:nvPr/>
        </p:nvCxnSpPr>
        <p:spPr>
          <a:xfrm>
            <a:off x="3505200" y="2667000"/>
            <a:ext cx="990600" cy="15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697" name="Shape 697"/>
          <p:cNvSpPr txBox="1"/>
          <p:nvPr/>
        </p:nvSpPr>
        <p:spPr>
          <a:xfrm>
            <a:off x="457200" y="3276600"/>
            <a:ext cx="1143000" cy="914400"/>
          </a:xfrm>
          <a:prstGeom prst="rect">
            <a:avLst/>
          </a:prstGeom>
          <a:solidFill>
            <a:srgbClr val="ECAB28"/>
          </a:solidFill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8" name="Shape 698"/>
          <p:cNvCxnSpPr/>
          <p:nvPr/>
        </p:nvCxnSpPr>
        <p:spPr>
          <a:xfrm flipH="1" rot="10800000">
            <a:off x="1600200" y="2895600"/>
            <a:ext cx="657300" cy="6096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699" name="Shape 699"/>
          <p:cNvSpPr txBox="1"/>
          <p:nvPr/>
        </p:nvSpPr>
        <p:spPr>
          <a:xfrm>
            <a:off x="254000" y="2667000"/>
            <a:ext cx="1544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 features</a:t>
            </a:r>
          </a:p>
        </p:txBody>
      </p:sp>
      <p:sp>
        <p:nvSpPr>
          <p:cNvPr id="700" name="Shape 700"/>
          <p:cNvSpPr txBox="1"/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Tree Bagging</a:t>
            </a:r>
          </a:p>
        </p:txBody>
      </p:sp>
      <p:sp>
        <p:nvSpPr>
          <p:cNvPr id="701" name="Shape 701"/>
          <p:cNvSpPr txBox="1"/>
          <p:nvPr>
            <p:ph idx="12" type="sldNum"/>
          </p:nvPr>
        </p:nvSpPr>
        <p:spPr>
          <a:xfrm>
            <a:off x="8556791" y="6333134"/>
            <a:ext cx="548700" cy="524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cision" id="706" name="Shape 706"/>
          <p:cNvPicPr preferRelativeResize="0"/>
          <p:nvPr/>
        </p:nvPicPr>
        <p:blipFill rotWithShape="1">
          <a:blip r:embed="rId3">
            <a:alphaModFix/>
          </a:blip>
          <a:srcRect b="54441" l="0" r="0" t="0"/>
          <a:stretch/>
        </p:blipFill>
        <p:spPr>
          <a:xfrm>
            <a:off x="4518025" y="1905000"/>
            <a:ext cx="20208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cision2" id="707" name="Shape 707"/>
          <p:cNvPicPr preferRelativeResize="0"/>
          <p:nvPr/>
        </p:nvPicPr>
        <p:blipFill rotWithShape="1">
          <a:blip r:embed="rId4">
            <a:alphaModFix/>
          </a:blip>
          <a:srcRect b="0" l="0" r="0" t="54410"/>
          <a:stretch/>
        </p:blipFill>
        <p:spPr>
          <a:xfrm>
            <a:off x="4481512" y="3124200"/>
            <a:ext cx="2209799" cy="1292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cision2" id="708" name="Shape 708"/>
          <p:cNvPicPr preferRelativeResize="0"/>
          <p:nvPr/>
        </p:nvPicPr>
        <p:blipFill rotWithShape="1">
          <a:blip r:embed="rId4">
            <a:alphaModFix/>
          </a:blip>
          <a:srcRect b="0" l="0" r="0" t="54410"/>
          <a:stretch/>
        </p:blipFill>
        <p:spPr>
          <a:xfrm>
            <a:off x="4481512" y="5184775"/>
            <a:ext cx="2209799" cy="1292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9" name="Shape 709"/>
          <p:cNvCxnSpPr/>
          <p:nvPr/>
        </p:nvCxnSpPr>
        <p:spPr>
          <a:xfrm>
            <a:off x="3581400" y="2514600"/>
            <a:ext cx="990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710" name="Shape 710"/>
          <p:cNvCxnSpPr/>
          <p:nvPr/>
        </p:nvCxnSpPr>
        <p:spPr>
          <a:xfrm>
            <a:off x="3567112" y="3810000"/>
            <a:ext cx="990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711" name="Shape 711"/>
          <p:cNvCxnSpPr/>
          <p:nvPr/>
        </p:nvCxnSpPr>
        <p:spPr>
          <a:xfrm>
            <a:off x="3643312" y="5791200"/>
            <a:ext cx="990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12" name="Shape 712"/>
          <p:cNvSpPr txBox="1"/>
          <p:nvPr/>
        </p:nvSpPr>
        <p:spPr>
          <a:xfrm rot="-5400000">
            <a:off x="4948462" y="4549950"/>
            <a:ext cx="7743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1" i="0" lang="en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....…</a:t>
            </a:r>
          </a:p>
        </p:txBody>
      </p:sp>
      <p:sp>
        <p:nvSpPr>
          <p:cNvPr id="713" name="Shape 713"/>
          <p:cNvSpPr txBox="1"/>
          <p:nvPr/>
        </p:nvSpPr>
        <p:spPr>
          <a:xfrm>
            <a:off x="7224711" y="3352800"/>
            <a:ext cx="1600200" cy="11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 the majority vote</a:t>
            </a:r>
          </a:p>
        </p:txBody>
      </p:sp>
      <p:sp>
        <p:nvSpPr>
          <p:cNvPr id="714" name="Shape 714"/>
          <p:cNvSpPr/>
          <p:nvPr/>
        </p:nvSpPr>
        <p:spPr>
          <a:xfrm>
            <a:off x="6553200" y="1828800"/>
            <a:ext cx="533400" cy="45720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Shape 715"/>
          <p:cNvSpPr txBox="1"/>
          <p:nvPr/>
        </p:nvSpPr>
        <p:spPr>
          <a:xfrm rot="-5400000">
            <a:off x="-874750" y="3174950"/>
            <a:ext cx="2387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examples</a:t>
            </a:r>
          </a:p>
        </p:txBody>
      </p:sp>
      <p:sp>
        <p:nvSpPr>
          <p:cNvPr id="716" name="Shape 716"/>
          <p:cNvSpPr txBox="1"/>
          <p:nvPr/>
        </p:nvSpPr>
        <p:spPr>
          <a:xfrm>
            <a:off x="2438400" y="2133600"/>
            <a:ext cx="1143000" cy="914400"/>
          </a:xfrm>
          <a:prstGeom prst="rect">
            <a:avLst/>
          </a:prstGeom>
          <a:solidFill>
            <a:srgbClr val="4D9F37"/>
          </a:solidFill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Shape 717"/>
          <p:cNvSpPr txBox="1"/>
          <p:nvPr/>
        </p:nvSpPr>
        <p:spPr>
          <a:xfrm>
            <a:off x="2438400" y="3429000"/>
            <a:ext cx="1143000" cy="914400"/>
          </a:xfrm>
          <a:prstGeom prst="rect">
            <a:avLst/>
          </a:prstGeom>
          <a:solidFill>
            <a:srgbClr val="4D9F37"/>
          </a:solidFill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8" name="Shape 718"/>
          <p:cNvCxnSpPr/>
          <p:nvPr/>
        </p:nvCxnSpPr>
        <p:spPr>
          <a:xfrm>
            <a:off x="1752600" y="3657600"/>
            <a:ext cx="657300" cy="3813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19" name="Shape 719"/>
          <p:cNvSpPr txBox="1"/>
          <p:nvPr/>
        </p:nvSpPr>
        <p:spPr>
          <a:xfrm>
            <a:off x="2438400" y="5410200"/>
            <a:ext cx="1143000" cy="914400"/>
          </a:xfrm>
          <a:prstGeom prst="rect">
            <a:avLst/>
          </a:prstGeom>
          <a:solidFill>
            <a:srgbClr val="4D9F37"/>
          </a:solidFill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Shape 720"/>
          <p:cNvSpPr txBox="1"/>
          <p:nvPr/>
        </p:nvSpPr>
        <p:spPr>
          <a:xfrm rot="-5400000">
            <a:off x="2524350" y="4562650"/>
            <a:ext cx="7743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1" i="0" lang="en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....…</a:t>
            </a:r>
          </a:p>
        </p:txBody>
      </p:sp>
      <p:cxnSp>
        <p:nvCxnSpPr>
          <p:cNvPr id="721" name="Shape 721"/>
          <p:cNvCxnSpPr/>
          <p:nvPr/>
        </p:nvCxnSpPr>
        <p:spPr>
          <a:xfrm flipH="1" rot="-5400000">
            <a:off x="900000" y="4357800"/>
            <a:ext cx="2362500" cy="6573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22" name="Shape 722"/>
          <p:cNvSpPr txBox="1"/>
          <p:nvPr/>
        </p:nvSpPr>
        <p:spPr>
          <a:xfrm>
            <a:off x="609600" y="3124200"/>
            <a:ext cx="1143000" cy="914400"/>
          </a:xfrm>
          <a:prstGeom prst="rect">
            <a:avLst/>
          </a:prstGeom>
          <a:solidFill>
            <a:srgbClr val="ECAB28"/>
          </a:solidFill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3" name="Shape 723"/>
          <p:cNvCxnSpPr/>
          <p:nvPr/>
        </p:nvCxnSpPr>
        <p:spPr>
          <a:xfrm flipH="1" rot="10800000">
            <a:off x="1752600" y="2743200"/>
            <a:ext cx="657300" cy="6096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24" name="Shape 724"/>
          <p:cNvSpPr txBox="1"/>
          <p:nvPr/>
        </p:nvSpPr>
        <p:spPr>
          <a:xfrm>
            <a:off x="406400" y="2514600"/>
            <a:ext cx="1544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 features</a:t>
            </a:r>
          </a:p>
        </p:txBody>
      </p:sp>
      <p:sp>
        <p:nvSpPr>
          <p:cNvPr id="725" name="Shape 725"/>
          <p:cNvSpPr txBox="1"/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Tree Bagging</a:t>
            </a:r>
          </a:p>
        </p:txBody>
      </p:sp>
      <p:sp>
        <p:nvSpPr>
          <p:cNvPr id="726" name="Shape 726"/>
          <p:cNvSpPr txBox="1"/>
          <p:nvPr>
            <p:ph idx="12" type="sldNum"/>
          </p:nvPr>
        </p:nvSpPr>
        <p:spPr>
          <a:xfrm>
            <a:off x="8556791" y="6333134"/>
            <a:ext cx="548700" cy="524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Logistic Func</a:t>
            </a:r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556791" y="6333134"/>
            <a:ext cx="548700" cy="524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194" y="1904999"/>
            <a:ext cx="5739880" cy="450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Shape 731"/>
          <p:cNvPicPr preferRelativeResize="0"/>
          <p:nvPr/>
        </p:nvPicPr>
        <p:blipFill rotWithShape="1">
          <a:blip r:embed="rId3">
            <a:alphaModFix/>
          </a:blip>
          <a:srcRect b="15894" l="49024" r="11404" t="66147"/>
          <a:stretch/>
        </p:blipFill>
        <p:spPr>
          <a:xfrm>
            <a:off x="0" y="2997200"/>
            <a:ext cx="6012000" cy="17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Shape 732"/>
          <p:cNvSpPr txBox="1"/>
          <p:nvPr/>
        </p:nvSpPr>
        <p:spPr>
          <a:xfrm>
            <a:off x="684212" y="1557337"/>
            <a:ext cx="5040300" cy="10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1" i="0" lang="en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 </a:t>
            </a:r>
            <a:r>
              <a:rPr b="0" i="0" lang="en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{(x</a:t>
            </a:r>
            <a:r>
              <a:rPr b="0" baseline="-25000" i="0" lang="en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en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y</a:t>
            </a:r>
            <a:r>
              <a:rPr b="0" baseline="-25000" i="0" lang="en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en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 (x</a:t>
            </a:r>
            <a:r>
              <a:rPr b="0" baseline="-25000" i="0" lang="en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y</a:t>
            </a:r>
            <a:r>
              <a:rPr b="0" baseline="-25000" i="0" lang="en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 . . . , (x</a:t>
            </a:r>
            <a:r>
              <a:rPr b="0" baseline="-25000" i="0" lang="en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i="0" lang="en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y</a:t>
            </a:r>
            <a:r>
              <a:rPr b="0" baseline="-25000" i="0" lang="en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i="0" lang="en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)}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r>
              <a:rPr b="0" baseline="3000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*b   </a:t>
            </a: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</a:t>
            </a:r>
            <a:r>
              <a:rPr b="0" baseline="3000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 </a:t>
            </a: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1,.., B..  </a:t>
            </a:r>
          </a:p>
        </p:txBody>
      </p:sp>
      <p:cxnSp>
        <p:nvCxnSpPr>
          <p:cNvPr id="733" name="Shape 733"/>
          <p:cNvCxnSpPr/>
          <p:nvPr/>
        </p:nvCxnSpPr>
        <p:spPr>
          <a:xfrm flipH="1" rot="10800000">
            <a:off x="4572000" y="2853162"/>
            <a:ext cx="936600" cy="720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34" name="Shape 734"/>
          <p:cNvSpPr txBox="1"/>
          <p:nvPr/>
        </p:nvSpPr>
        <p:spPr>
          <a:xfrm>
            <a:off x="5795962" y="2420936"/>
            <a:ext cx="2719499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prediction at input x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when bootstrap sample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1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used for training</a:t>
            </a:r>
          </a:p>
        </p:txBody>
      </p:sp>
      <p:sp>
        <p:nvSpPr>
          <p:cNvPr id="735" name="Shape 735"/>
          <p:cNvSpPr txBox="1"/>
          <p:nvPr/>
        </p:nvSpPr>
        <p:spPr>
          <a:xfrm>
            <a:off x="519112" y="5753100"/>
            <a:ext cx="70992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http://www-stat.stanford.edu/~hastie/Papers/ESLII.pdf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(Chapter 8.7)</a:t>
            </a:r>
          </a:p>
        </p:txBody>
      </p:sp>
      <p:sp>
        <p:nvSpPr>
          <p:cNvPr id="736" name="Shape 736"/>
          <p:cNvSpPr txBox="1"/>
          <p:nvPr>
            <p:ph idx="12" type="sldNum"/>
          </p:nvPr>
        </p:nvSpPr>
        <p:spPr>
          <a:xfrm>
            <a:off x="8556791" y="6333134"/>
            <a:ext cx="548700" cy="524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37" name="Shape 737"/>
          <p:cNvSpPr txBox="1"/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Tree Bagging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forest classifier, an extension to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bagging which uses </a:t>
            </a:r>
            <a:r>
              <a:rPr b="0" i="1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de-correlated </a:t>
            </a:r>
            <a:r>
              <a:rPr b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trees.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Why?</a:t>
            </a:r>
          </a:p>
        </p:txBody>
      </p:sp>
      <p:sp>
        <p:nvSpPr>
          <p:cNvPr id="743" name="Shape 743"/>
          <p:cNvSpPr txBox="1"/>
          <p:nvPr>
            <p:ph idx="12" type="sldNum"/>
          </p:nvPr>
        </p:nvSpPr>
        <p:spPr>
          <a:xfrm>
            <a:off x="8556791" y="6333134"/>
            <a:ext cx="548700" cy="524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44" name="Shape 744"/>
          <p:cNvSpPr txBox="1"/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/>
              <a:t>Random Forest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200"/>
              <a:t>- Extension to Tree Bagging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 txBox="1"/>
          <p:nvPr/>
        </p:nvSpPr>
        <p:spPr>
          <a:xfrm rot="-5400000">
            <a:off x="-1035000" y="2851200"/>
            <a:ext cx="237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examples</a:t>
            </a:r>
          </a:p>
        </p:txBody>
      </p:sp>
      <p:sp>
        <p:nvSpPr>
          <p:cNvPr id="750" name="Shape 750"/>
          <p:cNvSpPr txBox="1"/>
          <p:nvPr/>
        </p:nvSpPr>
        <p:spPr>
          <a:xfrm>
            <a:off x="7937" y="1779587"/>
            <a:ext cx="2168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1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 Data</a:t>
            </a:r>
          </a:p>
        </p:txBody>
      </p:sp>
      <p:sp>
        <p:nvSpPr>
          <p:cNvPr id="751" name="Shape 751"/>
          <p:cNvSpPr txBox="1"/>
          <p:nvPr/>
        </p:nvSpPr>
        <p:spPr>
          <a:xfrm>
            <a:off x="442912" y="2895600"/>
            <a:ext cx="1143000" cy="914400"/>
          </a:xfrm>
          <a:prstGeom prst="rect">
            <a:avLst/>
          </a:prstGeom>
          <a:solidFill>
            <a:srgbClr val="ECAB28"/>
          </a:solidFill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Shape 752"/>
          <p:cNvSpPr txBox="1"/>
          <p:nvPr/>
        </p:nvSpPr>
        <p:spPr>
          <a:xfrm>
            <a:off x="239712" y="2286000"/>
            <a:ext cx="1544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 features</a:t>
            </a:r>
          </a:p>
        </p:txBody>
      </p:sp>
      <p:sp>
        <p:nvSpPr>
          <p:cNvPr id="753" name="Shape 753"/>
          <p:cNvSpPr txBox="1"/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Start from Full Data Set</a:t>
            </a:r>
          </a:p>
        </p:txBody>
      </p:sp>
      <p:sp>
        <p:nvSpPr>
          <p:cNvPr id="754" name="Shape 754"/>
          <p:cNvSpPr txBox="1"/>
          <p:nvPr>
            <p:ph idx="12" type="sldNum"/>
          </p:nvPr>
        </p:nvSpPr>
        <p:spPr>
          <a:xfrm>
            <a:off x="8556791" y="6333134"/>
            <a:ext cx="548700" cy="524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 txBox="1"/>
          <p:nvPr/>
        </p:nvSpPr>
        <p:spPr>
          <a:xfrm rot="-5400000">
            <a:off x="-933450" y="3613150"/>
            <a:ext cx="2171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examples</a:t>
            </a:r>
          </a:p>
        </p:txBody>
      </p:sp>
      <p:sp>
        <p:nvSpPr>
          <p:cNvPr id="760" name="Shape 760"/>
          <p:cNvSpPr txBox="1"/>
          <p:nvPr/>
        </p:nvSpPr>
        <p:spPr>
          <a:xfrm>
            <a:off x="395287" y="1471612"/>
            <a:ext cx="5638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bootstrap samples</a:t>
            </a: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the training data </a:t>
            </a:r>
          </a:p>
        </p:txBody>
      </p:sp>
      <p:sp>
        <p:nvSpPr>
          <p:cNvPr id="761" name="Shape 761"/>
          <p:cNvSpPr txBox="1"/>
          <p:nvPr/>
        </p:nvSpPr>
        <p:spPr>
          <a:xfrm>
            <a:off x="2271711" y="2362200"/>
            <a:ext cx="1143000" cy="914400"/>
          </a:xfrm>
          <a:prstGeom prst="rect">
            <a:avLst/>
          </a:prstGeom>
          <a:solidFill>
            <a:srgbClr val="4D9F37"/>
          </a:solidFill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Shape 762"/>
          <p:cNvSpPr txBox="1"/>
          <p:nvPr/>
        </p:nvSpPr>
        <p:spPr>
          <a:xfrm>
            <a:off x="2271711" y="3657600"/>
            <a:ext cx="1143000" cy="914400"/>
          </a:xfrm>
          <a:prstGeom prst="rect">
            <a:avLst/>
          </a:prstGeom>
          <a:solidFill>
            <a:srgbClr val="4D9F37"/>
          </a:solidFill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3" name="Shape 763"/>
          <p:cNvCxnSpPr/>
          <p:nvPr/>
        </p:nvCxnSpPr>
        <p:spPr>
          <a:xfrm>
            <a:off x="1585912" y="3886200"/>
            <a:ext cx="657300" cy="3813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64" name="Shape 764"/>
          <p:cNvSpPr txBox="1"/>
          <p:nvPr/>
        </p:nvSpPr>
        <p:spPr>
          <a:xfrm>
            <a:off x="2271711" y="5638800"/>
            <a:ext cx="1143000" cy="914400"/>
          </a:xfrm>
          <a:prstGeom prst="rect">
            <a:avLst/>
          </a:prstGeom>
          <a:solidFill>
            <a:srgbClr val="4D9F37"/>
          </a:solidFill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Shape 765"/>
          <p:cNvSpPr txBox="1"/>
          <p:nvPr/>
        </p:nvSpPr>
        <p:spPr>
          <a:xfrm rot="-5400000">
            <a:off x="2357661" y="4791250"/>
            <a:ext cx="7743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1" i="0" lang="en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....…</a:t>
            </a:r>
          </a:p>
        </p:txBody>
      </p:sp>
      <p:cxnSp>
        <p:nvCxnSpPr>
          <p:cNvPr id="766" name="Shape 766"/>
          <p:cNvCxnSpPr/>
          <p:nvPr/>
        </p:nvCxnSpPr>
        <p:spPr>
          <a:xfrm flipH="1" rot="-5400000">
            <a:off x="733312" y="4586400"/>
            <a:ext cx="2362500" cy="6573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67" name="Shape 767"/>
          <p:cNvSpPr txBox="1"/>
          <p:nvPr/>
        </p:nvSpPr>
        <p:spPr>
          <a:xfrm>
            <a:off x="442912" y="3352800"/>
            <a:ext cx="1143000" cy="914400"/>
          </a:xfrm>
          <a:prstGeom prst="rect">
            <a:avLst/>
          </a:prstGeom>
          <a:solidFill>
            <a:srgbClr val="ECAB28"/>
          </a:solidFill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8" name="Shape 768"/>
          <p:cNvCxnSpPr/>
          <p:nvPr/>
        </p:nvCxnSpPr>
        <p:spPr>
          <a:xfrm flipH="1" rot="10800000">
            <a:off x="1585912" y="2971800"/>
            <a:ext cx="657300" cy="6096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69" name="Shape 769"/>
          <p:cNvSpPr txBox="1"/>
          <p:nvPr/>
        </p:nvSpPr>
        <p:spPr>
          <a:xfrm>
            <a:off x="239712" y="2743200"/>
            <a:ext cx="1544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 features</a:t>
            </a:r>
          </a:p>
        </p:txBody>
      </p:sp>
      <p:sp>
        <p:nvSpPr>
          <p:cNvPr id="770" name="Shape 770"/>
          <p:cNvSpPr txBox="1"/>
          <p:nvPr>
            <p:ph idx="12" type="sldNum"/>
          </p:nvPr>
        </p:nvSpPr>
        <p:spPr>
          <a:xfrm>
            <a:off x="8556791" y="6333134"/>
            <a:ext cx="548700" cy="524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71" name="Shape 771"/>
          <p:cNvSpPr txBox="1"/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Bootstrap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cision" id="776" name="Shape 776"/>
          <p:cNvPicPr preferRelativeResize="0"/>
          <p:nvPr/>
        </p:nvPicPr>
        <p:blipFill rotWithShape="1">
          <a:blip r:embed="rId3">
            <a:alphaModFix/>
          </a:blip>
          <a:srcRect b="54441" l="0" r="0" t="0"/>
          <a:stretch/>
        </p:blipFill>
        <p:spPr>
          <a:xfrm>
            <a:off x="3505200" y="2770200"/>
            <a:ext cx="5562600" cy="32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Shape 777"/>
          <p:cNvSpPr txBox="1"/>
          <p:nvPr/>
        </p:nvSpPr>
        <p:spPr>
          <a:xfrm rot="-5400000">
            <a:off x="-1039150" y="3518550"/>
            <a:ext cx="2411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examples</a:t>
            </a:r>
          </a:p>
        </p:txBody>
      </p:sp>
      <p:sp>
        <p:nvSpPr>
          <p:cNvPr id="778" name="Shape 778"/>
          <p:cNvSpPr txBox="1"/>
          <p:nvPr/>
        </p:nvSpPr>
        <p:spPr>
          <a:xfrm>
            <a:off x="2286000" y="1905000"/>
            <a:ext cx="1143000" cy="914400"/>
          </a:xfrm>
          <a:prstGeom prst="rect">
            <a:avLst/>
          </a:prstGeom>
          <a:solidFill>
            <a:srgbClr val="4D9F37"/>
          </a:solidFill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Shape 779"/>
          <p:cNvSpPr txBox="1"/>
          <p:nvPr/>
        </p:nvSpPr>
        <p:spPr>
          <a:xfrm>
            <a:off x="2286000" y="3200400"/>
            <a:ext cx="1143000" cy="914400"/>
          </a:xfrm>
          <a:prstGeom prst="rect">
            <a:avLst/>
          </a:prstGeom>
          <a:solidFill>
            <a:srgbClr val="4D9F37"/>
          </a:solidFill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0" name="Shape 780"/>
          <p:cNvCxnSpPr/>
          <p:nvPr/>
        </p:nvCxnSpPr>
        <p:spPr>
          <a:xfrm>
            <a:off x="1600200" y="3429000"/>
            <a:ext cx="657300" cy="3813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81" name="Shape 781"/>
          <p:cNvSpPr txBox="1"/>
          <p:nvPr/>
        </p:nvSpPr>
        <p:spPr>
          <a:xfrm>
            <a:off x="2286000" y="5181600"/>
            <a:ext cx="1143000" cy="914400"/>
          </a:xfrm>
          <a:prstGeom prst="rect">
            <a:avLst/>
          </a:prstGeom>
          <a:solidFill>
            <a:srgbClr val="4D9F37"/>
          </a:solidFill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Shape 782"/>
          <p:cNvSpPr txBox="1"/>
          <p:nvPr/>
        </p:nvSpPr>
        <p:spPr>
          <a:xfrm rot="-5400000">
            <a:off x="2371950" y="4334050"/>
            <a:ext cx="7743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1" i="0" lang="en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....…</a:t>
            </a:r>
          </a:p>
        </p:txBody>
      </p:sp>
      <p:cxnSp>
        <p:nvCxnSpPr>
          <p:cNvPr id="783" name="Shape 783"/>
          <p:cNvCxnSpPr/>
          <p:nvPr/>
        </p:nvCxnSpPr>
        <p:spPr>
          <a:xfrm flipH="1" rot="-5400000">
            <a:off x="747600" y="4129200"/>
            <a:ext cx="2362500" cy="657300"/>
          </a:xfrm>
          <a:prstGeom prst="bentConnector3">
            <a:avLst>
              <a:gd fmla="val 99153" name="adj1"/>
            </a:avLst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784" name="Shape 784"/>
          <p:cNvCxnSpPr/>
          <p:nvPr/>
        </p:nvCxnSpPr>
        <p:spPr>
          <a:xfrm>
            <a:off x="3505200" y="2286000"/>
            <a:ext cx="990600" cy="15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85" name="Shape 785"/>
          <p:cNvSpPr txBox="1"/>
          <p:nvPr/>
        </p:nvSpPr>
        <p:spPr>
          <a:xfrm>
            <a:off x="457200" y="2895600"/>
            <a:ext cx="1143000" cy="914400"/>
          </a:xfrm>
          <a:prstGeom prst="rect">
            <a:avLst/>
          </a:prstGeom>
          <a:solidFill>
            <a:srgbClr val="ECAB28"/>
          </a:solidFill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6" name="Shape 786"/>
          <p:cNvCxnSpPr/>
          <p:nvPr/>
        </p:nvCxnSpPr>
        <p:spPr>
          <a:xfrm flipH="1" rot="10800000">
            <a:off x="1600200" y="2514600"/>
            <a:ext cx="657300" cy="6096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87" name="Shape 787"/>
          <p:cNvSpPr txBox="1"/>
          <p:nvPr/>
        </p:nvSpPr>
        <p:spPr>
          <a:xfrm>
            <a:off x="254000" y="2286000"/>
            <a:ext cx="1544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 features</a:t>
            </a:r>
          </a:p>
        </p:txBody>
      </p:sp>
      <p:sp>
        <p:nvSpPr>
          <p:cNvPr id="788" name="Shape 788"/>
          <p:cNvSpPr txBox="1"/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Construct Trees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Use random subset of features</a:t>
            </a:r>
          </a:p>
        </p:txBody>
      </p:sp>
      <p:sp>
        <p:nvSpPr>
          <p:cNvPr id="789" name="Shape 789"/>
          <p:cNvSpPr txBox="1"/>
          <p:nvPr>
            <p:ph idx="12" type="sldNum"/>
          </p:nvPr>
        </p:nvSpPr>
        <p:spPr>
          <a:xfrm>
            <a:off x="8556791" y="6333134"/>
            <a:ext cx="548700" cy="524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90" name="Shape 790"/>
          <p:cNvSpPr txBox="1"/>
          <p:nvPr/>
        </p:nvSpPr>
        <p:spPr>
          <a:xfrm>
            <a:off x="4193412" y="1704900"/>
            <a:ext cx="4490999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 each node in choosing the split feature</a:t>
            </a: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choose only among </a:t>
            </a:r>
            <a:r>
              <a:rPr b="0" i="1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b="0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r>
              <a:rPr b="0" i="1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b="0" i="0" lang="e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features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 txBox="1"/>
          <p:nvPr/>
        </p:nvSpPr>
        <p:spPr>
          <a:xfrm>
            <a:off x="3779837" y="1459720"/>
            <a:ext cx="3165599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decision tree</a:t>
            </a: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each bootstrap sample</a:t>
            </a:r>
          </a:p>
        </p:txBody>
      </p:sp>
      <p:sp>
        <p:nvSpPr>
          <p:cNvPr id="796" name="Shape 796"/>
          <p:cNvSpPr txBox="1"/>
          <p:nvPr/>
        </p:nvSpPr>
        <p:spPr>
          <a:xfrm>
            <a:off x="2209800" y="5791200"/>
            <a:ext cx="1143000" cy="914400"/>
          </a:xfrm>
          <a:prstGeom prst="rect">
            <a:avLst/>
          </a:prstGeom>
          <a:solidFill>
            <a:srgbClr val="4D9F37"/>
          </a:solidFill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ecision2" id="797" name="Shape 797"/>
          <p:cNvPicPr preferRelativeResize="0"/>
          <p:nvPr/>
        </p:nvPicPr>
        <p:blipFill rotWithShape="1">
          <a:blip r:embed="rId3">
            <a:alphaModFix/>
          </a:blip>
          <a:srcRect b="0" l="0" r="0" t="54410"/>
          <a:stretch/>
        </p:blipFill>
        <p:spPr>
          <a:xfrm>
            <a:off x="4419600" y="5489575"/>
            <a:ext cx="2209799" cy="1292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8" name="Shape 798"/>
          <p:cNvGrpSpPr/>
          <p:nvPr/>
        </p:nvGrpSpPr>
        <p:grpSpPr>
          <a:xfrm>
            <a:off x="-76200" y="2286000"/>
            <a:ext cx="6615112" cy="3962700"/>
            <a:chOff x="395287" y="1676400"/>
            <a:chExt cx="6615112" cy="3962700"/>
          </a:xfrm>
        </p:grpSpPr>
        <p:sp>
          <p:nvSpPr>
            <p:cNvPr id="799" name="Shape 799"/>
            <p:cNvSpPr txBox="1"/>
            <p:nvPr/>
          </p:nvSpPr>
          <p:spPr>
            <a:xfrm rot="-5400000">
              <a:off x="-530963" y="3569549"/>
              <a:ext cx="2309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b="0" i="0" lang="en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 examples</a:t>
              </a:r>
            </a:p>
          </p:txBody>
        </p:sp>
        <p:sp>
          <p:nvSpPr>
            <p:cNvPr id="800" name="Shape 800"/>
            <p:cNvSpPr txBox="1"/>
            <p:nvPr/>
          </p:nvSpPr>
          <p:spPr>
            <a:xfrm>
              <a:off x="2743200" y="1905000"/>
              <a:ext cx="1143000" cy="914400"/>
            </a:xfrm>
            <a:prstGeom prst="rect">
              <a:avLst/>
            </a:prstGeom>
            <a:solidFill>
              <a:srgbClr val="4D9F37"/>
            </a:solidFill>
            <a:ln cap="flat" cmpd="sng" w="2857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Shape 801"/>
            <p:cNvSpPr txBox="1"/>
            <p:nvPr/>
          </p:nvSpPr>
          <p:spPr>
            <a:xfrm>
              <a:off x="2743200" y="3200400"/>
              <a:ext cx="1143000" cy="914400"/>
            </a:xfrm>
            <a:prstGeom prst="rect">
              <a:avLst/>
            </a:prstGeom>
            <a:solidFill>
              <a:srgbClr val="4D9F37"/>
            </a:solidFill>
            <a:ln cap="flat" cmpd="sng" w="2857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02" name="Shape 802"/>
            <p:cNvCxnSpPr/>
            <p:nvPr/>
          </p:nvCxnSpPr>
          <p:spPr>
            <a:xfrm>
              <a:off x="2057400" y="3429000"/>
              <a:ext cx="657299" cy="3813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lg" w="lg" type="triangle"/>
            </a:ln>
          </p:spPr>
        </p:cxnSp>
        <p:sp>
          <p:nvSpPr>
            <p:cNvPr id="803" name="Shape 803"/>
            <p:cNvSpPr txBox="1"/>
            <p:nvPr/>
          </p:nvSpPr>
          <p:spPr>
            <a:xfrm rot="-5400000">
              <a:off x="2829000" y="4333900"/>
              <a:ext cx="774599" cy="48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b="1" i="0" lang="en" sz="2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....…</a:t>
              </a:r>
            </a:p>
          </p:txBody>
        </p:sp>
        <p:cxnSp>
          <p:nvCxnSpPr>
            <p:cNvPr id="804" name="Shape 804"/>
            <p:cNvCxnSpPr/>
            <p:nvPr/>
          </p:nvCxnSpPr>
          <p:spPr>
            <a:xfrm flipH="1" rot="-5400000">
              <a:off x="1204799" y="4129200"/>
              <a:ext cx="2362500" cy="657299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lg" w="lg" type="triangle"/>
            </a:ln>
          </p:spPr>
        </p:cxnSp>
        <p:pic>
          <p:nvPicPr>
            <p:cNvPr descr="Decision" id="805" name="Shape 805"/>
            <p:cNvPicPr preferRelativeResize="0"/>
            <p:nvPr/>
          </p:nvPicPr>
          <p:blipFill rotWithShape="1">
            <a:blip r:embed="rId4">
              <a:alphaModFix/>
            </a:blip>
            <a:srcRect b="54441" l="0" r="0" t="0"/>
            <a:stretch/>
          </p:blipFill>
          <p:spPr>
            <a:xfrm>
              <a:off x="4837112" y="1676400"/>
              <a:ext cx="2020800" cy="118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ecision2" id="806" name="Shape 806"/>
            <p:cNvPicPr preferRelativeResize="0"/>
            <p:nvPr/>
          </p:nvPicPr>
          <p:blipFill rotWithShape="1">
            <a:blip r:embed="rId3">
              <a:alphaModFix/>
            </a:blip>
            <a:srcRect b="0" l="0" r="0" t="54410"/>
            <a:stretch/>
          </p:blipFill>
          <p:spPr>
            <a:xfrm>
              <a:off x="4800600" y="2895600"/>
              <a:ext cx="2209799" cy="12921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07" name="Shape 807"/>
            <p:cNvCxnSpPr/>
            <p:nvPr/>
          </p:nvCxnSpPr>
          <p:spPr>
            <a:xfrm>
              <a:off x="3962400" y="2286000"/>
              <a:ext cx="990599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lg" w="lg" type="triangle"/>
            </a:ln>
          </p:spPr>
        </p:cxnSp>
        <p:cxnSp>
          <p:nvCxnSpPr>
            <p:cNvPr id="808" name="Shape 808"/>
            <p:cNvCxnSpPr/>
            <p:nvPr/>
          </p:nvCxnSpPr>
          <p:spPr>
            <a:xfrm>
              <a:off x="3886200" y="3581400"/>
              <a:ext cx="990599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lg" w="lg" type="triangle"/>
            </a:ln>
          </p:spPr>
        </p:cxnSp>
        <p:cxnSp>
          <p:nvCxnSpPr>
            <p:cNvPr id="809" name="Shape 809"/>
            <p:cNvCxnSpPr/>
            <p:nvPr/>
          </p:nvCxnSpPr>
          <p:spPr>
            <a:xfrm>
              <a:off x="3962400" y="5562600"/>
              <a:ext cx="990599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lg" w="lg" type="triangle"/>
            </a:ln>
          </p:spPr>
        </p:cxnSp>
        <p:sp>
          <p:nvSpPr>
            <p:cNvPr id="810" name="Shape 810"/>
            <p:cNvSpPr txBox="1"/>
            <p:nvPr/>
          </p:nvSpPr>
          <p:spPr>
            <a:xfrm rot="-5400000">
              <a:off x="5267400" y="4321200"/>
              <a:ext cx="774599" cy="48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b="1" i="0" lang="en" sz="2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....…</a:t>
              </a:r>
            </a:p>
          </p:txBody>
        </p:sp>
        <p:sp>
          <p:nvSpPr>
            <p:cNvPr id="811" name="Shape 811"/>
            <p:cNvSpPr txBox="1"/>
            <p:nvPr/>
          </p:nvSpPr>
          <p:spPr>
            <a:xfrm>
              <a:off x="914400" y="2895600"/>
              <a:ext cx="1143000" cy="914400"/>
            </a:xfrm>
            <a:prstGeom prst="rect">
              <a:avLst/>
            </a:prstGeom>
            <a:solidFill>
              <a:srgbClr val="ECAB28"/>
            </a:solidFill>
            <a:ln cap="flat" cmpd="sng" w="2857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12" name="Shape 812"/>
            <p:cNvCxnSpPr/>
            <p:nvPr/>
          </p:nvCxnSpPr>
          <p:spPr>
            <a:xfrm flipH="1" rot="10800000">
              <a:off x="2057400" y="2514600"/>
              <a:ext cx="657299" cy="609599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lg" w="lg" type="triangle"/>
            </a:ln>
          </p:spPr>
        </p:cxnSp>
        <p:sp>
          <p:nvSpPr>
            <p:cNvPr id="813" name="Shape 813"/>
            <p:cNvSpPr txBox="1"/>
            <p:nvPr/>
          </p:nvSpPr>
          <p:spPr>
            <a:xfrm>
              <a:off x="711200" y="2286000"/>
              <a:ext cx="1544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b="0" i="0" lang="en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 features</a:t>
              </a:r>
            </a:p>
          </p:txBody>
        </p:sp>
      </p:grpSp>
      <p:sp>
        <p:nvSpPr>
          <p:cNvPr id="814" name="Shape 814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Random Forest</a:t>
            </a:r>
          </a:p>
        </p:txBody>
      </p:sp>
      <p:sp>
        <p:nvSpPr>
          <p:cNvPr id="815" name="Shape 815"/>
          <p:cNvSpPr txBox="1"/>
          <p:nvPr>
            <p:ph idx="12" type="sldNum"/>
          </p:nvPr>
        </p:nvSpPr>
        <p:spPr>
          <a:xfrm>
            <a:off x="8556791" y="6333134"/>
            <a:ext cx="548699" cy="5243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 txBox="1"/>
          <p:nvPr/>
        </p:nvSpPr>
        <p:spPr>
          <a:xfrm>
            <a:off x="3779837" y="1379537"/>
            <a:ext cx="3165599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decision tree</a:t>
            </a: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each bootstrap sample</a:t>
            </a:r>
          </a:p>
        </p:txBody>
      </p:sp>
      <p:sp>
        <p:nvSpPr>
          <p:cNvPr id="821" name="Shape 821"/>
          <p:cNvSpPr txBox="1"/>
          <p:nvPr/>
        </p:nvSpPr>
        <p:spPr>
          <a:xfrm>
            <a:off x="2209800" y="5791200"/>
            <a:ext cx="1143000" cy="914400"/>
          </a:xfrm>
          <a:prstGeom prst="rect">
            <a:avLst/>
          </a:prstGeom>
          <a:solidFill>
            <a:srgbClr val="4D9F37"/>
          </a:solidFill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ecision2" id="822" name="Shape 822"/>
          <p:cNvPicPr preferRelativeResize="0"/>
          <p:nvPr/>
        </p:nvPicPr>
        <p:blipFill rotWithShape="1">
          <a:blip r:embed="rId3">
            <a:alphaModFix/>
          </a:blip>
          <a:srcRect b="0" l="0" r="0" t="54410"/>
          <a:stretch/>
        </p:blipFill>
        <p:spPr>
          <a:xfrm>
            <a:off x="4419600" y="5489575"/>
            <a:ext cx="2209799" cy="1292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3" name="Shape 823"/>
          <p:cNvGrpSpPr/>
          <p:nvPr/>
        </p:nvGrpSpPr>
        <p:grpSpPr>
          <a:xfrm>
            <a:off x="-76200" y="2286000"/>
            <a:ext cx="6615112" cy="3962700"/>
            <a:chOff x="395287" y="1676400"/>
            <a:chExt cx="6615112" cy="3962700"/>
          </a:xfrm>
        </p:grpSpPr>
        <p:sp>
          <p:nvSpPr>
            <p:cNvPr id="824" name="Shape 824"/>
            <p:cNvSpPr txBox="1"/>
            <p:nvPr/>
          </p:nvSpPr>
          <p:spPr>
            <a:xfrm rot="-5400000">
              <a:off x="-486562" y="3525050"/>
              <a:ext cx="2220899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b="0" i="0" lang="en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 examples</a:t>
              </a:r>
            </a:p>
          </p:txBody>
        </p:sp>
        <p:sp>
          <p:nvSpPr>
            <p:cNvPr id="825" name="Shape 825"/>
            <p:cNvSpPr txBox="1"/>
            <p:nvPr/>
          </p:nvSpPr>
          <p:spPr>
            <a:xfrm>
              <a:off x="2743200" y="1905000"/>
              <a:ext cx="1143000" cy="914400"/>
            </a:xfrm>
            <a:prstGeom prst="rect">
              <a:avLst/>
            </a:prstGeom>
            <a:solidFill>
              <a:srgbClr val="4D9F37"/>
            </a:solidFill>
            <a:ln cap="flat" cmpd="sng" w="2857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Shape 826"/>
            <p:cNvSpPr txBox="1"/>
            <p:nvPr/>
          </p:nvSpPr>
          <p:spPr>
            <a:xfrm>
              <a:off x="2743200" y="3200400"/>
              <a:ext cx="1143000" cy="914400"/>
            </a:xfrm>
            <a:prstGeom prst="rect">
              <a:avLst/>
            </a:prstGeom>
            <a:solidFill>
              <a:srgbClr val="4D9F37"/>
            </a:solidFill>
            <a:ln cap="flat" cmpd="sng" w="2857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27" name="Shape 827"/>
            <p:cNvCxnSpPr/>
            <p:nvPr/>
          </p:nvCxnSpPr>
          <p:spPr>
            <a:xfrm>
              <a:off x="2057400" y="3429000"/>
              <a:ext cx="657299" cy="3813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lg" w="lg" type="triangle"/>
            </a:ln>
          </p:spPr>
        </p:cxnSp>
        <p:sp>
          <p:nvSpPr>
            <p:cNvPr id="828" name="Shape 828"/>
            <p:cNvSpPr txBox="1"/>
            <p:nvPr/>
          </p:nvSpPr>
          <p:spPr>
            <a:xfrm rot="-5400000">
              <a:off x="2829000" y="4333900"/>
              <a:ext cx="774599" cy="48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b="1" i="0" lang="en" sz="2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....…</a:t>
              </a:r>
            </a:p>
          </p:txBody>
        </p:sp>
        <p:cxnSp>
          <p:nvCxnSpPr>
            <p:cNvPr id="829" name="Shape 829"/>
            <p:cNvCxnSpPr/>
            <p:nvPr/>
          </p:nvCxnSpPr>
          <p:spPr>
            <a:xfrm flipH="1" rot="-5400000">
              <a:off x="1204799" y="4129200"/>
              <a:ext cx="2362500" cy="657299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lg" w="lg" type="triangle"/>
            </a:ln>
          </p:spPr>
        </p:cxnSp>
        <p:pic>
          <p:nvPicPr>
            <p:cNvPr descr="Decision" id="830" name="Shape 830"/>
            <p:cNvPicPr preferRelativeResize="0"/>
            <p:nvPr/>
          </p:nvPicPr>
          <p:blipFill rotWithShape="1">
            <a:blip r:embed="rId4">
              <a:alphaModFix/>
            </a:blip>
            <a:srcRect b="54441" l="0" r="0" t="0"/>
            <a:stretch/>
          </p:blipFill>
          <p:spPr>
            <a:xfrm>
              <a:off x="4837112" y="1676400"/>
              <a:ext cx="2020800" cy="118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ecision2" id="831" name="Shape 831"/>
            <p:cNvPicPr preferRelativeResize="0"/>
            <p:nvPr/>
          </p:nvPicPr>
          <p:blipFill rotWithShape="1">
            <a:blip r:embed="rId3">
              <a:alphaModFix/>
            </a:blip>
            <a:srcRect b="0" l="0" r="0" t="54410"/>
            <a:stretch/>
          </p:blipFill>
          <p:spPr>
            <a:xfrm>
              <a:off x="4800600" y="2895600"/>
              <a:ext cx="2209799" cy="12921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32" name="Shape 832"/>
            <p:cNvCxnSpPr/>
            <p:nvPr/>
          </p:nvCxnSpPr>
          <p:spPr>
            <a:xfrm>
              <a:off x="3962400" y="2286000"/>
              <a:ext cx="990599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lg" w="lg" type="triangle"/>
            </a:ln>
          </p:spPr>
        </p:cxnSp>
        <p:cxnSp>
          <p:nvCxnSpPr>
            <p:cNvPr id="833" name="Shape 833"/>
            <p:cNvCxnSpPr/>
            <p:nvPr/>
          </p:nvCxnSpPr>
          <p:spPr>
            <a:xfrm>
              <a:off x="3886200" y="3581400"/>
              <a:ext cx="990599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lg" w="lg" type="triangle"/>
            </a:ln>
          </p:spPr>
        </p:cxnSp>
        <p:cxnSp>
          <p:nvCxnSpPr>
            <p:cNvPr id="834" name="Shape 834"/>
            <p:cNvCxnSpPr/>
            <p:nvPr/>
          </p:nvCxnSpPr>
          <p:spPr>
            <a:xfrm>
              <a:off x="3962400" y="5562600"/>
              <a:ext cx="990599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lg" w="lg" type="triangle"/>
            </a:ln>
          </p:spPr>
        </p:cxnSp>
        <p:sp>
          <p:nvSpPr>
            <p:cNvPr id="835" name="Shape 835"/>
            <p:cNvSpPr txBox="1"/>
            <p:nvPr/>
          </p:nvSpPr>
          <p:spPr>
            <a:xfrm rot="-5400000">
              <a:off x="5267400" y="4321200"/>
              <a:ext cx="774599" cy="48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b="1" i="0" lang="en" sz="2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....…</a:t>
              </a:r>
            </a:p>
          </p:txBody>
        </p:sp>
        <p:sp>
          <p:nvSpPr>
            <p:cNvPr id="836" name="Shape 836"/>
            <p:cNvSpPr txBox="1"/>
            <p:nvPr/>
          </p:nvSpPr>
          <p:spPr>
            <a:xfrm>
              <a:off x="914400" y="2895600"/>
              <a:ext cx="1143000" cy="914400"/>
            </a:xfrm>
            <a:prstGeom prst="rect">
              <a:avLst/>
            </a:prstGeom>
            <a:solidFill>
              <a:srgbClr val="ECAB28"/>
            </a:solidFill>
            <a:ln cap="flat" cmpd="sng" w="2857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37" name="Shape 837"/>
            <p:cNvCxnSpPr/>
            <p:nvPr/>
          </p:nvCxnSpPr>
          <p:spPr>
            <a:xfrm flipH="1" rot="10800000">
              <a:off x="2057400" y="2514600"/>
              <a:ext cx="657299" cy="609599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lg" w="lg" type="triangle"/>
            </a:ln>
          </p:spPr>
        </p:cxnSp>
        <p:sp>
          <p:nvSpPr>
            <p:cNvPr id="838" name="Shape 838"/>
            <p:cNvSpPr txBox="1"/>
            <p:nvPr/>
          </p:nvSpPr>
          <p:spPr>
            <a:xfrm>
              <a:off x="711200" y="2286000"/>
              <a:ext cx="1544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b="0" i="0" lang="en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 features</a:t>
              </a:r>
            </a:p>
          </p:txBody>
        </p:sp>
      </p:grpSp>
      <p:sp>
        <p:nvSpPr>
          <p:cNvPr id="839" name="Shape 839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Random Forest</a:t>
            </a:r>
          </a:p>
        </p:txBody>
      </p:sp>
      <p:sp>
        <p:nvSpPr>
          <p:cNvPr id="840" name="Shape 840"/>
          <p:cNvSpPr txBox="1"/>
          <p:nvPr>
            <p:ph idx="12" type="sldNum"/>
          </p:nvPr>
        </p:nvSpPr>
        <p:spPr>
          <a:xfrm>
            <a:off x="8556791" y="6333134"/>
            <a:ext cx="548699" cy="5243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41" name="Shape 841"/>
          <p:cNvSpPr txBox="1"/>
          <p:nvPr/>
        </p:nvSpPr>
        <p:spPr>
          <a:xfrm>
            <a:off x="7148511" y="4038600"/>
            <a:ext cx="1600199" cy="11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 majority vote</a:t>
            </a:r>
          </a:p>
        </p:txBody>
      </p:sp>
      <p:sp>
        <p:nvSpPr>
          <p:cNvPr id="842" name="Shape 842"/>
          <p:cNvSpPr/>
          <p:nvPr/>
        </p:nvSpPr>
        <p:spPr>
          <a:xfrm>
            <a:off x="6477000" y="2286000"/>
            <a:ext cx="533399" cy="45720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 txBox="1"/>
          <p:nvPr>
            <p:ph idx="4294967295" type="title"/>
          </p:nvPr>
        </p:nvSpPr>
        <p:spPr>
          <a:xfrm>
            <a:off x="479600" y="4515825"/>
            <a:ext cx="7311600" cy="1143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/>
              <a:t>Spark ML</a:t>
            </a:r>
          </a:p>
        </p:txBody>
      </p:sp>
      <p:sp>
        <p:nvSpPr>
          <p:cNvPr id="848" name="Shape 848"/>
          <p:cNvSpPr txBox="1"/>
          <p:nvPr>
            <p:ph idx="12" type="sldNum"/>
          </p:nvPr>
        </p:nvSpPr>
        <p:spPr>
          <a:xfrm>
            <a:off x="8556791" y="6333134"/>
            <a:ext cx="548700" cy="524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Shape 853"/>
          <p:cNvSpPr txBox="1"/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Spark ML Components</a:t>
            </a:r>
          </a:p>
        </p:txBody>
      </p:sp>
      <p:sp>
        <p:nvSpPr>
          <p:cNvPr id="854" name="Shape 854"/>
          <p:cNvSpPr txBox="1"/>
          <p:nvPr>
            <p:ph idx="1" type="body"/>
          </p:nvPr>
        </p:nvSpPr>
        <p:spPr>
          <a:xfrm>
            <a:off x="457200" y="1600200"/>
            <a:ext cx="8229600" cy="827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Transformers &amp; Estimators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5" name="Shape 855"/>
          <p:cNvSpPr/>
          <p:nvPr/>
        </p:nvSpPr>
        <p:spPr>
          <a:xfrm>
            <a:off x="2176150" y="4378287"/>
            <a:ext cx="1107000" cy="585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DataFrame</a:t>
            </a:r>
          </a:p>
        </p:txBody>
      </p:sp>
      <p:sp>
        <p:nvSpPr>
          <p:cNvPr id="856" name="Shape 856"/>
          <p:cNvSpPr/>
          <p:nvPr/>
        </p:nvSpPr>
        <p:spPr>
          <a:xfrm>
            <a:off x="3346725" y="4556487"/>
            <a:ext cx="1908600" cy="22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7" name="Shape 857"/>
          <p:cNvSpPr/>
          <p:nvPr/>
        </p:nvSpPr>
        <p:spPr>
          <a:xfrm>
            <a:off x="5380350" y="4378287"/>
            <a:ext cx="1107000" cy="585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DataFrame</a:t>
            </a:r>
          </a:p>
        </p:txBody>
      </p:sp>
      <p:sp>
        <p:nvSpPr>
          <p:cNvPr id="858" name="Shape 858"/>
          <p:cNvSpPr/>
          <p:nvPr/>
        </p:nvSpPr>
        <p:spPr>
          <a:xfrm>
            <a:off x="2289525" y="2813087"/>
            <a:ext cx="1107000" cy="585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DataFrame</a:t>
            </a:r>
          </a:p>
        </p:txBody>
      </p:sp>
      <p:sp>
        <p:nvSpPr>
          <p:cNvPr id="859" name="Shape 859"/>
          <p:cNvSpPr/>
          <p:nvPr/>
        </p:nvSpPr>
        <p:spPr>
          <a:xfrm>
            <a:off x="3460100" y="2991287"/>
            <a:ext cx="1908600" cy="22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0" name="Shape 860"/>
          <p:cNvSpPr/>
          <p:nvPr/>
        </p:nvSpPr>
        <p:spPr>
          <a:xfrm>
            <a:off x="5281075" y="2609550"/>
            <a:ext cx="1450500" cy="8271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Model</a:t>
            </a:r>
          </a:p>
        </p:txBody>
      </p:sp>
      <p:sp>
        <p:nvSpPr>
          <p:cNvPr id="861" name="Shape 861"/>
          <p:cNvSpPr txBox="1"/>
          <p:nvPr/>
        </p:nvSpPr>
        <p:spPr>
          <a:xfrm>
            <a:off x="3672750" y="4032100"/>
            <a:ext cx="17076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Transform</a:t>
            </a:r>
          </a:p>
        </p:txBody>
      </p:sp>
      <p:sp>
        <p:nvSpPr>
          <p:cNvPr id="862" name="Shape 862"/>
          <p:cNvSpPr txBox="1"/>
          <p:nvPr/>
        </p:nvSpPr>
        <p:spPr>
          <a:xfrm>
            <a:off x="3852800" y="2619300"/>
            <a:ext cx="17076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Fit (i.e. train)</a:t>
            </a:r>
          </a:p>
        </p:txBody>
      </p:sp>
      <p:sp>
        <p:nvSpPr>
          <p:cNvPr id="863" name="Shape 863"/>
          <p:cNvSpPr/>
          <p:nvPr/>
        </p:nvSpPr>
        <p:spPr>
          <a:xfrm>
            <a:off x="3575775" y="4345050"/>
            <a:ext cx="1450500" cy="8271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Model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 txBox="1"/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Spark ML Pipeline Components</a:t>
            </a:r>
          </a:p>
        </p:txBody>
      </p:sp>
      <p:sp>
        <p:nvSpPr>
          <p:cNvPr id="869" name="Shape 869"/>
          <p:cNvSpPr txBox="1"/>
          <p:nvPr>
            <p:ph idx="12" type="sldNum"/>
          </p:nvPr>
        </p:nvSpPr>
        <p:spPr>
          <a:xfrm>
            <a:off x="8556791" y="6333134"/>
            <a:ext cx="548700" cy="524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70" name="Shape 870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Transformers &amp; Estimators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pipeline.fit(dataframe) -&gt; model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model.transform(dataframe) -&gt; dataframe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556791" y="6333134"/>
            <a:ext cx="548700" cy="524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3669"/>
            <a:ext cx="9143999" cy="5154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 txBox="1"/>
          <p:nvPr>
            <p:ph idx="12" type="sldNum"/>
          </p:nvPr>
        </p:nvSpPr>
        <p:spPr>
          <a:xfrm>
            <a:off x="8556791" y="6333134"/>
            <a:ext cx="548700" cy="524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76" name="Shape 876"/>
          <p:cNvSpPr txBox="1"/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Spark ML</a:t>
            </a:r>
          </a:p>
        </p:txBody>
      </p:sp>
      <p:pic>
        <p:nvPicPr>
          <p:cNvPr id="877" name="Shape 8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275" y="1834425"/>
            <a:ext cx="7041900" cy="1958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park ML PipelineModel Example" id="878" name="Shape 878" title="Spark ML PipelineModel Exampl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9927" y="4374450"/>
            <a:ext cx="6964147" cy="195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Shape 883"/>
          <p:cNvSpPr txBox="1"/>
          <p:nvPr>
            <p:ph idx="1" type="body"/>
          </p:nvPr>
        </p:nvSpPr>
        <p:spPr>
          <a:xfrm>
            <a:off x="457200" y="5875079"/>
            <a:ext cx="8229600" cy="69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Demo</a:t>
            </a:r>
          </a:p>
        </p:txBody>
      </p:sp>
      <p:sp>
        <p:nvSpPr>
          <p:cNvPr id="884" name="Shape 884"/>
          <p:cNvSpPr txBox="1"/>
          <p:nvPr>
            <p:ph idx="12" type="sldNum"/>
          </p:nvPr>
        </p:nvSpPr>
        <p:spPr>
          <a:xfrm>
            <a:off x="8556791" y="6333134"/>
            <a:ext cx="548700" cy="524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Shape 889"/>
          <p:cNvSpPr txBox="1"/>
          <p:nvPr>
            <p:ph idx="4294967295" type="title"/>
          </p:nvPr>
        </p:nvSpPr>
        <p:spPr>
          <a:xfrm>
            <a:off x="479600" y="4515825"/>
            <a:ext cx="7311600" cy="1143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/>
              <a:t>Assignment</a:t>
            </a:r>
          </a:p>
        </p:txBody>
      </p:sp>
      <p:sp>
        <p:nvSpPr>
          <p:cNvPr id="890" name="Shape 890"/>
          <p:cNvSpPr txBox="1"/>
          <p:nvPr>
            <p:ph idx="12" type="sldNum"/>
          </p:nvPr>
        </p:nvSpPr>
        <p:spPr>
          <a:xfrm>
            <a:off x="8556791" y="6333134"/>
            <a:ext cx="548699" cy="5243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hape 895"/>
          <p:cNvSpPr txBox="1"/>
          <p:nvPr>
            <p:ph idx="4294967295" type="title"/>
          </p:nvPr>
        </p:nvSpPr>
        <p:spPr>
          <a:xfrm>
            <a:off x="479600" y="4515825"/>
            <a:ext cx="7311600" cy="1143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/>
              <a:t>Hands-on</a:t>
            </a:r>
          </a:p>
        </p:txBody>
      </p:sp>
      <p:sp>
        <p:nvSpPr>
          <p:cNvPr id="896" name="Shape 896"/>
          <p:cNvSpPr txBox="1"/>
          <p:nvPr>
            <p:ph idx="12" type="sldNum"/>
          </p:nvPr>
        </p:nvSpPr>
        <p:spPr>
          <a:xfrm>
            <a:off x="8556791" y="6333134"/>
            <a:ext cx="548699" cy="5243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idx="1" type="body"/>
          </p:nvPr>
        </p:nvSpPr>
        <p:spPr>
          <a:xfrm>
            <a:off x="457200" y="5875079"/>
            <a:ext cx="8229600" cy="69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Support Vector Machine for Classification</a:t>
            </a:r>
          </a:p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556791" y="6333134"/>
            <a:ext cx="548700" cy="524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8556791" y="6333134"/>
            <a:ext cx="548700" cy="524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97" name="Shape 97"/>
          <p:cNvPicPr preferRelativeResize="0"/>
          <p:nvPr/>
        </p:nvPicPr>
        <p:blipFill rotWithShape="1">
          <a:blip r:embed="rId3">
            <a:alphaModFix/>
          </a:blip>
          <a:srcRect b="9284" l="3592" r="3350" t="8403"/>
          <a:stretch/>
        </p:blipFill>
        <p:spPr>
          <a:xfrm>
            <a:off x="1657350" y="1794424"/>
            <a:ext cx="6351426" cy="471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" name="Shape 103"/>
          <p:cNvSpPr txBox="1"/>
          <p:nvPr>
            <p:ph idx="12" type="sldNum"/>
          </p:nvPr>
        </p:nvSpPr>
        <p:spPr>
          <a:xfrm>
            <a:off x="8556791" y="6333134"/>
            <a:ext cx="548700" cy="524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04" name="Shape 104"/>
          <p:cNvPicPr preferRelativeResize="0"/>
          <p:nvPr/>
        </p:nvPicPr>
        <p:blipFill rotWithShape="1">
          <a:blip r:embed="rId3">
            <a:alphaModFix/>
          </a:blip>
          <a:srcRect b="10412" l="4956" r="6059" t="12116"/>
          <a:stretch/>
        </p:blipFill>
        <p:spPr>
          <a:xfrm>
            <a:off x="1889497" y="1812024"/>
            <a:ext cx="6601349" cy="467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iz">
  <a:themeElements>
    <a:clrScheme name="Custom 233">
      <a:dk1>
        <a:srgbClr val="000000"/>
      </a:dk1>
      <a:lt1>
        <a:srgbClr val="FFFFFF"/>
      </a:lt1>
      <a:dk2>
        <a:srgbClr val="2388DB"/>
      </a:dk2>
      <a:lt2>
        <a:srgbClr val="BBD7F8"/>
      </a:lt2>
      <a:accent1>
        <a:srgbClr val="80B606"/>
      </a:accent1>
      <a:accent2>
        <a:srgbClr val="E29F1D"/>
      </a:accent2>
      <a:accent3>
        <a:srgbClr val="1D6FB2"/>
      </a:accent3>
      <a:accent4>
        <a:srgbClr val="3FAC98"/>
      </a:accent4>
      <a:accent5>
        <a:srgbClr val="5B57BB"/>
      </a:accent5>
      <a:accent6>
        <a:srgbClr val="D1505E"/>
      </a:accent6>
      <a:hlink>
        <a:srgbClr val="185DA2"/>
      </a:hlink>
      <a:folHlink>
        <a:srgbClr val="00487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